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0.xml" Type="http://schemas.openxmlformats.org/officeDocument/2006/relationships/slide" Id="rId25"/><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6" name="Shape 156"/>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2" name="Shape 162"/>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8" name="Shape 168"/>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5" name="Shape 175"/>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8" name="Shape 188"/>
          <p:cNvSpPr txBox="1"/>
          <p:nvPr>
            <p:ph idx="1" type="body"/>
          </p:nvPr>
        </p:nvSpPr>
        <p:spPr>
          <a:xfrm>
            <a:off y="4343400" x="685800"/>
            <a:ext cy="4114800" cx="5486399"/>
          </a:xfrm>
          <a:prstGeom prst="rect">
            <a:avLst/>
          </a:prstGeom>
        </p:spPr>
        <p:txBody>
          <a:bodyPr bIns="91425" rIns="91425" lIns="91425" tIns="91425" anchor="t" anchorCtr="0">
            <a:normAutofit/>
          </a:bodyPr>
          <a:lstStyle/>
          <a:p>
            <a:pPr rtl="0" lvl="0">
              <a:spcBef>
                <a:spcPts val="0"/>
              </a:spcBef>
              <a:buNone/>
            </a:pPr>
            <a:r>
              <a:rPr lang="en">
                <a:solidFill>
                  <a:schemeClr val="dk1"/>
                </a:solidFill>
              </a:rPr>
              <a:t>A</a:t>
            </a:r>
            <a:r>
              <a:rPr lang="en">
                <a:solidFill>
                  <a:schemeClr val="dk2"/>
                </a:solidFill>
              </a:rPr>
              <a:t>lso, all members will:</a:t>
            </a:r>
          </a:p>
          <a:p>
            <a:pPr rtl="0" lvl="1" indent="-298450" marL="914400">
              <a:spcBef>
                <a:spcPts val="360"/>
              </a:spcBef>
              <a:buClr>
                <a:schemeClr val="dk2"/>
              </a:buClr>
              <a:buSzPct val="100000"/>
              <a:buFont typeface="Courier New"/>
              <a:buChar char="o"/>
            </a:pPr>
            <a:r>
              <a:rPr lang="en">
                <a:solidFill>
                  <a:schemeClr val="dk2"/>
                </a:solidFill>
              </a:rPr>
              <a:t>Receive trainings on money in politics, issue areas, and organizing skills</a:t>
            </a:r>
          </a:p>
          <a:p>
            <a:pPr rtl="0" lvl="1" indent="-298450" marL="914400">
              <a:spcBef>
                <a:spcPts val="360"/>
              </a:spcBef>
              <a:buClr>
                <a:schemeClr val="dk2"/>
              </a:buClr>
              <a:buSzPct val="100000"/>
              <a:buFont typeface="Courier New"/>
              <a:buChar char="o"/>
            </a:pPr>
            <a:r>
              <a:rPr lang="en">
                <a:solidFill>
                  <a:schemeClr val="dk2"/>
                </a:solidFill>
              </a:rPr>
              <a:t>Work with DM chapter members as well as coalition members in Philadelphia </a:t>
            </a:r>
          </a:p>
          <a:p>
            <a:pPr rtl="0" lvl="1" indent="-298450" marL="914400">
              <a:spcBef>
                <a:spcPts val="360"/>
              </a:spcBef>
              <a:buClr>
                <a:schemeClr val="dk2"/>
              </a:buClr>
              <a:buSzPct val="100000"/>
              <a:buFont typeface="Courier New"/>
              <a:buChar char="o"/>
            </a:pPr>
            <a:r>
              <a:rPr lang="en">
                <a:solidFill>
                  <a:schemeClr val="dk2"/>
                </a:solidFill>
              </a:rPr>
              <a:t>Attend organizational events </a:t>
            </a:r>
          </a:p>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4" name="Shape 194"/>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0" name="Shape 200"/>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6" name="Shape 206"/>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0" name="Shape 210"/>
        <p:cNvGrpSpPr/>
        <p:nvPr/>
      </p:nvGrpSpPr>
      <p:grpSpPr>
        <a:xfrm>
          <a:off y="0" x="0"/>
          <a:ext cy="0" cx="0"/>
          <a:chOff y="0" x="0"/>
          <a:chExt cy="0" cx="0"/>
        </a:xfrm>
      </p:grpSpPr>
      <p:sp>
        <p:nvSpPr>
          <p:cNvPr id="211" name="Shape 21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2" name="Shape 212"/>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rPr sz="1200" lang="en">
                <a:solidFill>
                  <a:srgbClr val="141412"/>
                </a:solidFill>
              </a:rPr>
              <a:t>NBA player Adonal Foyle founded Democracy Matters to give college students a voice in the pro-democracy movement and an active role in the national dialogue on money in politics.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rmAutofit/>
          </a:bodyPr>
          <a:lstStyle/>
          <a:p>
            <a:pPr rtl="0" lvl="0">
              <a:lnSpc>
                <a:spcPct val="90000"/>
              </a:lnSpc>
              <a:spcBef>
                <a:spcPts val="800"/>
              </a:spcBef>
              <a:buClr>
                <a:schemeClr val="dk1"/>
              </a:buClr>
              <a:buFont typeface="Arial"/>
              <a:buNone/>
            </a:pPr>
            <a:r>
              <a:t/>
            </a:r>
            <a:endParaRPr sz="3200">
              <a:solidFill>
                <a:srgbClr val="FFFFFF"/>
              </a:solidFill>
            </a:endParaRPr>
          </a:p>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7" name="Shape 137"/>
          <p:cNvSpPr txBox="1"/>
          <p:nvPr>
            <p:ph idx="1" type="body"/>
          </p:nvPr>
        </p:nvSpPr>
        <p:spPr>
          <a:xfrm>
            <a:off y="4343400" x="685800"/>
            <a:ext cy="4114800" cx="5486399"/>
          </a:xfrm>
          <a:prstGeom prst="rect">
            <a:avLst/>
          </a:prstGeom>
        </p:spPr>
        <p:txBody>
          <a:bodyPr bIns="91425" rIns="91425" lIns="91425" tIns="91425" anchor="t" anchorCtr="0">
            <a:normAutofit/>
          </a:bodyPr>
          <a:lstStyle/>
          <a:p>
            <a:pPr rtl="0" lvl="0" indent="-279400" marL="457200">
              <a:spcBef>
                <a:spcPts val="0"/>
              </a:spcBef>
              <a:buClr>
                <a:schemeClr val="dk1"/>
              </a:buClr>
              <a:buSzPct val="100000"/>
              <a:buFont typeface="Arial"/>
              <a:buChar char="●"/>
            </a:pPr>
            <a:r>
              <a:rPr sz="800" lang="en">
                <a:solidFill>
                  <a:schemeClr val="dk1"/>
                </a:solidFill>
              </a:rPr>
              <a:t>1 - takes millions to get elected to Congress and to be in the state legislature now costs thousands of dollars - more than most Americans have or can raise from friends and supports.</a:t>
            </a:r>
          </a:p>
          <a:p>
            <a:pPr rtl="0" lvl="0" indent="-279400" marL="457200">
              <a:lnSpc>
                <a:spcPct val="115000"/>
              </a:lnSpc>
              <a:spcBef>
                <a:spcPts val="600"/>
              </a:spcBef>
              <a:buClr>
                <a:schemeClr val="dk1"/>
              </a:buClr>
              <a:buSzPct val="100000"/>
              <a:buFont typeface="Arial"/>
              <a:buChar char="●"/>
            </a:pPr>
            <a:r>
              <a:rPr sz="800" lang="en">
                <a:solidFill>
                  <a:schemeClr val="dk1"/>
                </a:solidFill>
              </a:rPr>
              <a:t>2 - Winners outspent losers in 2002 Senate races by 2:1 (Center for Responsive Politics)</a:t>
            </a:r>
          </a:p>
          <a:p>
            <a:pPr rtl="0" lvl="0" indent="-342900" marL="457200">
              <a:spcBef>
                <a:spcPts val="0"/>
              </a:spcBef>
              <a:buClr>
                <a:schemeClr val="dk2"/>
              </a:buClr>
              <a:buFont typeface="Arial"/>
              <a:buChar char="●"/>
            </a:pPr>
            <a:r>
              <a:t/>
            </a:r>
            <a:endParaRPr sz="1800">
              <a:solidFill>
                <a:schemeClr val="dk2"/>
              </a:solidFill>
            </a:endParaRPr>
          </a:p>
          <a:p>
            <a:pPr rtl="0" lvl="0">
              <a:lnSpc>
                <a:spcPct val="150000"/>
              </a:lnSpc>
              <a:spcBef>
                <a:spcPts val="1200"/>
              </a:spcBef>
              <a:spcAft>
                <a:spcPts val="1200"/>
              </a:spcAft>
              <a:buNone/>
            </a:pPr>
            <a:r>
              <a:t/>
            </a:r>
            <a:endParaRPr sz="1200">
              <a:solidFill>
                <a:srgbClr val="141412"/>
              </a:solidFill>
            </a:endParaRPr>
          </a:p>
          <a:p>
            <a:pPr rtl="0" lvl="0">
              <a:lnSpc>
                <a:spcPct val="150000"/>
              </a:lnSpc>
              <a:spcBef>
                <a:spcPts val="0"/>
              </a:spcBef>
              <a:spcAft>
                <a:spcPts val="1800"/>
              </a:spcAft>
              <a:buClr>
                <a:schemeClr val="dk1"/>
              </a:buClr>
              <a:buSzPct val="91666"/>
              <a:buFont typeface="Arial"/>
              <a:buNone/>
            </a:pPr>
            <a:r>
              <a:rPr sz="1200" lang="en">
                <a:solidFill>
                  <a:srgbClr val="141412"/>
                </a:solidFill>
              </a:rPr>
              <a:t>.</a:t>
            </a:r>
          </a:p>
          <a:p>
            <a:pPr rtl="0" lvl="0">
              <a:lnSpc>
                <a:spcPct val="115000"/>
              </a:lnSpc>
              <a:spcBef>
                <a:spcPts val="0"/>
              </a:spcBef>
              <a:buClr>
                <a:schemeClr val="dk1"/>
              </a:buClr>
              <a:buFont typeface="Arial"/>
              <a:buNone/>
            </a:pPr>
            <a:r>
              <a:t/>
            </a:r>
            <a:endParaRPr sz="1200">
              <a:solidFill>
                <a:srgbClr val="141412"/>
              </a:solidFill>
            </a:endParaRPr>
          </a:p>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rmAutofit/>
          </a:bodyPr>
          <a:lstStyle/>
          <a:p>
            <a:pPr rtl="0" lvl="0">
              <a:lnSpc>
                <a:spcPct val="150000"/>
              </a:lnSpc>
              <a:spcBef>
                <a:spcPts val="0"/>
              </a:spcBef>
              <a:spcAft>
                <a:spcPts val="1800"/>
              </a:spcAft>
              <a:buClr>
                <a:schemeClr val="dk1"/>
              </a:buClr>
              <a:buFont typeface="Arial"/>
              <a:buNone/>
            </a:pPr>
            <a:r>
              <a:t/>
            </a:r>
            <a:endParaRPr sz="1200">
              <a:solidFill>
                <a:srgbClr val="141412"/>
              </a:solidFill>
            </a:endParaRPr>
          </a:p>
          <a:p>
            <a:pPr rtl="0" lvl="0">
              <a:lnSpc>
                <a:spcPct val="115000"/>
              </a:lnSpc>
              <a:spcBef>
                <a:spcPts val="0"/>
              </a:spcBef>
              <a:buClr>
                <a:schemeClr val="dk1"/>
              </a:buClr>
              <a:buFont typeface="Arial"/>
              <a:buNone/>
            </a:pPr>
            <a:r>
              <a:t/>
            </a:r>
            <a:endParaRPr sz="1200">
              <a:solidFill>
                <a:srgbClr val="141412"/>
              </a:solidFill>
            </a:endParaRPr>
          </a:p>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9" name="Shape 59"/>
        <p:cNvGrpSpPr/>
        <p:nvPr/>
      </p:nvGrpSpPr>
      <p:grpSpPr>
        <a:xfrm>
          <a:off y="0" x="0"/>
          <a:ext cy="0" cx="0"/>
          <a:chOff y="0" x="0"/>
          <a:chExt cy="0" cx="0"/>
        </a:xfrm>
      </p:grpSpPr>
      <p:grpSp>
        <p:nvGrpSpPr>
          <p:cNvPr id="60" name="Shape 60"/>
          <p:cNvGrpSpPr/>
          <p:nvPr/>
        </p:nvGrpSpPr>
        <p:grpSpPr>
          <a:xfrm>
            <a:off y="1000670" x="-11"/>
            <a:ext cy="3087224" cx="7314320"/>
            <a:chOff y="1378676" x="-11"/>
            <a:chExt cy="4116299" cx="7314320"/>
          </a:xfrm>
        </p:grpSpPr>
        <p:sp>
          <p:nvSpPr>
            <p:cNvPr id="61" name="Shape 61"/>
            <p:cNvSpPr/>
            <p:nvPr/>
          </p:nvSpPr>
          <p:spPr>
            <a:xfrm flipH="1">
              <a:off y="1378676" x="-11"/>
              <a:ext cy="4116299" cx="187800"/>
            </a:xfrm>
            <a:prstGeom prst="rect">
              <a:avLst/>
            </a:prstGeom>
            <a:solidFill>
              <a:schemeClr val="accent2"/>
            </a:solidFill>
            <a:ln>
              <a:noFill/>
            </a:ln>
          </p:spPr>
          <p:txBody>
            <a:bodyPr bIns="45700" rIns="91425" lIns="91425" tIns="45700" anchor="ctr" anchorCtr="0">
              <a:normAutofit/>
            </a:bodyPr>
            <a:lstStyle/>
            <a:p>
              <a:pPr>
                <a:spcBef>
                  <a:spcPts val="0"/>
                </a:spcBef>
                <a:buNone/>
              </a:pPr>
              <a:r>
                <a:t/>
              </a:r>
              <a:endParaRPr/>
            </a:p>
          </p:txBody>
        </p:sp>
        <p:sp>
          <p:nvSpPr>
            <p:cNvPr id="62" name="Shape 62"/>
            <p:cNvSpPr/>
            <p:nvPr/>
          </p:nvSpPr>
          <p:spPr>
            <a:xfrm flipH="1">
              <a:off y="1378676" x="187809"/>
              <a:ext cy="4116299" cx="7126499"/>
            </a:xfrm>
            <a:prstGeom prst="rect">
              <a:avLst/>
            </a:prstGeom>
            <a:solidFill>
              <a:srgbClr val="0F243E"/>
            </a:solidFill>
            <a:ln>
              <a:noFill/>
            </a:ln>
          </p:spPr>
          <p:txBody>
            <a:bodyPr bIns="45700" rIns="91425" lIns="91425" tIns="45700" anchor="ctr" anchorCtr="0">
              <a:normAutofit/>
            </a:bodyPr>
            <a:lstStyle/>
            <a:p>
              <a:pPr>
                <a:spcBef>
                  <a:spcPts val="0"/>
                </a:spcBef>
                <a:buNone/>
              </a:pPr>
              <a:r>
                <a:t/>
              </a:r>
              <a:endParaRPr/>
            </a:p>
          </p:txBody>
        </p:sp>
      </p:grpSp>
      <p:sp>
        <p:nvSpPr>
          <p:cNvPr id="63" name="Shape 63"/>
          <p:cNvSpPr txBox="1"/>
          <p:nvPr>
            <p:ph type="ctrTitle"/>
          </p:nvPr>
        </p:nvSpPr>
        <p:spPr>
          <a:xfrm>
            <a:off y="1699932" x="685800"/>
            <a:ext cy="1000499" cx="6400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4" name="Shape 64"/>
          <p:cNvSpPr txBox="1"/>
          <p:nvPr>
            <p:ph idx="1" type="subTitle"/>
          </p:nvPr>
        </p:nvSpPr>
        <p:spPr>
          <a:xfrm>
            <a:off y="2700338" x="685800"/>
            <a:ext cy="675299" cx="6400799"/>
          </a:xfrm>
          <a:prstGeom prst="rect">
            <a:avLst/>
          </a:prstGeom>
        </p:spPr>
        <p:txBody>
          <a:bodyPr bIns="91425" rIns="91425" lIns="91425" t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5" name="Shape 65"/>
        <p:cNvGrpSpPr/>
        <p:nvPr/>
      </p:nvGrpSpPr>
      <p:grpSpPr>
        <a:xfrm>
          <a:off y="0" x="0"/>
          <a:ext cy="0" cx="0"/>
          <a:chOff y="0" x="0"/>
          <a:chExt cy="0" cx="0"/>
        </a:xfrm>
      </p:grpSpPr>
      <p:grpSp>
        <p:nvGrpSpPr>
          <p:cNvPr id="66" name="Shape 66"/>
          <p:cNvGrpSpPr/>
          <p:nvPr/>
        </p:nvGrpSpPr>
        <p:grpSpPr>
          <a:xfrm>
            <a:off y="-9140" x="-13"/>
            <a:ext cy="1209421" cx="8005727"/>
            <a:chOff y="-12187" x="-13"/>
            <a:chExt cy="1161900" cx="8005727"/>
          </a:xfrm>
        </p:grpSpPr>
        <p:sp>
          <p:nvSpPr>
            <p:cNvPr id="67" name="Shape 67"/>
            <p:cNvSpPr/>
            <p:nvPr/>
          </p:nvSpPr>
          <p:spPr>
            <a:xfrm flipH="1">
              <a:off y="-12187" x="-13"/>
              <a:ext cy="1161900" cx="187800"/>
            </a:xfrm>
            <a:prstGeom prst="rect">
              <a:avLst/>
            </a:prstGeom>
            <a:solidFill>
              <a:schemeClr val="accent2"/>
            </a:solidFill>
            <a:ln>
              <a:noFill/>
            </a:ln>
          </p:spPr>
          <p:txBody>
            <a:bodyPr bIns="45700" rIns="91425" lIns="91425" tIns="45700" anchor="ctr" anchorCtr="0">
              <a:normAutofit/>
            </a:bodyPr>
            <a:lstStyle/>
            <a:p>
              <a:pPr>
                <a:spcBef>
                  <a:spcPts val="0"/>
                </a:spcBef>
                <a:buNone/>
              </a:pPr>
              <a:r>
                <a:t/>
              </a:r>
              <a:endParaRPr/>
            </a:p>
          </p:txBody>
        </p:sp>
        <p:sp>
          <p:nvSpPr>
            <p:cNvPr id="68" name="Shape 68"/>
            <p:cNvSpPr/>
            <p:nvPr/>
          </p:nvSpPr>
          <p:spPr>
            <a:xfrm flipH="1">
              <a:off y="-12187" x="187715"/>
              <a:ext cy="1161900" cx="7817999"/>
            </a:xfrm>
            <a:prstGeom prst="rect">
              <a:avLst/>
            </a:prstGeom>
            <a:solidFill>
              <a:srgbClr val="0F243E"/>
            </a:solidFill>
            <a:ln>
              <a:noFill/>
            </a:ln>
          </p:spPr>
          <p:txBody>
            <a:bodyPr bIns="45700" rIns="91425" lIns="91425" tIns="45700" anchor="ctr" anchorCtr="0">
              <a:normAutofit/>
            </a:bodyPr>
            <a:lstStyle/>
            <a:p>
              <a:pPr>
                <a:spcBef>
                  <a:spcPts val="0"/>
                </a:spcBef>
                <a:buNone/>
              </a:pPr>
              <a:r>
                <a:t/>
              </a:r>
              <a:endParaRPr/>
            </a:p>
          </p:txBody>
        </p:sp>
      </p:grpSp>
      <p:sp>
        <p:nvSpPr>
          <p:cNvPr id="69" name="Shape 69"/>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0" name="Shape 70"/>
          <p:cNvSpPr txBox="1"/>
          <p:nvPr>
            <p:ph idx="1" type="body"/>
          </p:nvPr>
        </p:nvSpPr>
        <p:spPr>
          <a:xfrm>
            <a:off y="1278516" x="457200"/>
            <a:ext cy="36303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1" name="Shape 71"/>
        <p:cNvGrpSpPr/>
        <p:nvPr/>
      </p:nvGrpSpPr>
      <p:grpSpPr>
        <a:xfrm>
          <a:off y="0" x="0"/>
          <a:ext cy="0" cx="0"/>
          <a:chOff y="0" x="0"/>
          <a:chExt cy="0" cx="0"/>
        </a:xfrm>
      </p:grpSpPr>
      <p:sp>
        <p:nvSpPr>
          <p:cNvPr id="72" name="Shape 72"/>
          <p:cNvSpPr txBox="1"/>
          <p:nvPr>
            <p:ph idx="1" type="body"/>
          </p:nvPr>
        </p:nvSpPr>
        <p:spPr>
          <a:xfrm>
            <a:off y="1278513" x="456245"/>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3" name="Shape 73"/>
          <p:cNvSpPr txBox="1"/>
          <p:nvPr>
            <p:ph idx="2" type="body"/>
          </p:nvPr>
        </p:nvSpPr>
        <p:spPr>
          <a:xfrm>
            <a:off y="1278513" x="4648200"/>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74" name="Shape 74"/>
          <p:cNvGrpSpPr/>
          <p:nvPr/>
        </p:nvGrpSpPr>
        <p:grpSpPr>
          <a:xfrm>
            <a:off y="-9140" x="-13"/>
            <a:ext cy="1209421" cx="8005727"/>
            <a:chOff y="-12187" x="-13"/>
            <a:chExt cy="1161900" cx="8005727"/>
          </a:xfrm>
        </p:grpSpPr>
        <p:sp>
          <p:nvSpPr>
            <p:cNvPr id="75" name="Shape 75"/>
            <p:cNvSpPr/>
            <p:nvPr/>
          </p:nvSpPr>
          <p:spPr>
            <a:xfrm flipH="1">
              <a:off y="-12187" x="-13"/>
              <a:ext cy="1161900" cx="187800"/>
            </a:xfrm>
            <a:prstGeom prst="rect">
              <a:avLst/>
            </a:prstGeom>
            <a:solidFill>
              <a:srgbClr val="AB0101"/>
            </a:solidFill>
            <a:ln>
              <a:noFill/>
            </a:ln>
          </p:spPr>
          <p:txBody>
            <a:bodyPr bIns="45700" rIns="91425" lIns="91425" tIns="45700" anchor="ctr" anchorCtr="0">
              <a:normAutofit/>
            </a:bodyPr>
            <a:lstStyle/>
            <a:p>
              <a:pPr>
                <a:spcBef>
                  <a:spcPts val="0"/>
                </a:spcBef>
                <a:buNone/>
              </a:pPr>
              <a:r>
                <a:t/>
              </a:r>
              <a:endParaRPr/>
            </a:p>
          </p:txBody>
        </p:sp>
        <p:sp>
          <p:nvSpPr>
            <p:cNvPr id="76" name="Shape 76"/>
            <p:cNvSpPr/>
            <p:nvPr/>
          </p:nvSpPr>
          <p:spPr>
            <a:xfrm flipH="1">
              <a:off y="-12187" x="187715"/>
              <a:ext cy="1161900" cx="7817999"/>
            </a:xfrm>
            <a:prstGeom prst="rect">
              <a:avLst/>
            </a:prstGeom>
            <a:solidFill>
              <a:srgbClr val="0F243E"/>
            </a:solidFill>
            <a:ln>
              <a:noFill/>
            </a:ln>
          </p:spPr>
          <p:txBody>
            <a:bodyPr bIns="45700" rIns="91425" lIns="91425" tIns="45700" anchor="ctr" anchorCtr="0">
              <a:normAutofit/>
            </a:bodyPr>
            <a:lstStyle/>
            <a:p>
              <a:pPr>
                <a:spcBef>
                  <a:spcPts val="0"/>
                </a:spcBef>
                <a:buNone/>
              </a:pPr>
              <a:r>
                <a:t/>
              </a:r>
              <a:endParaRPr/>
            </a:p>
          </p:txBody>
        </p:sp>
      </p:grpSp>
      <p:sp>
        <p:nvSpPr>
          <p:cNvPr id="77" name="Shape 77"/>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8" name="Shape 78"/>
        <p:cNvGrpSpPr/>
        <p:nvPr/>
      </p:nvGrpSpPr>
      <p:grpSpPr>
        <a:xfrm>
          <a:off y="0" x="0"/>
          <a:ext cy="0" cx="0"/>
          <a:chOff y="0" x="0"/>
          <a:chExt cy="0" cx="0"/>
        </a:xfrm>
      </p:grpSpPr>
      <p:grpSp>
        <p:nvGrpSpPr>
          <p:cNvPr id="79" name="Shape 79"/>
          <p:cNvGrpSpPr/>
          <p:nvPr/>
        </p:nvGrpSpPr>
        <p:grpSpPr>
          <a:xfrm>
            <a:off y="-9140" x="-13"/>
            <a:ext cy="1209421" cx="8005727"/>
            <a:chOff y="-12187" x="-13"/>
            <a:chExt cy="1161900" cx="8005727"/>
          </a:xfrm>
        </p:grpSpPr>
        <p:sp>
          <p:nvSpPr>
            <p:cNvPr id="80" name="Shape 80"/>
            <p:cNvSpPr/>
            <p:nvPr/>
          </p:nvSpPr>
          <p:spPr>
            <a:xfrm flipH="1">
              <a:off y="-12187" x="-13"/>
              <a:ext cy="1161900" cx="187800"/>
            </a:xfrm>
            <a:prstGeom prst="rect">
              <a:avLst/>
            </a:prstGeom>
            <a:solidFill>
              <a:srgbClr val="AB0101"/>
            </a:solidFill>
            <a:ln>
              <a:noFill/>
            </a:ln>
          </p:spPr>
          <p:txBody>
            <a:bodyPr bIns="45700" rIns="91425" lIns="91425" tIns="45700" anchor="ctr" anchorCtr="0">
              <a:normAutofit/>
            </a:bodyPr>
            <a:lstStyle/>
            <a:p>
              <a:pPr>
                <a:spcBef>
                  <a:spcPts val="0"/>
                </a:spcBef>
                <a:buNone/>
              </a:pPr>
              <a:r>
                <a:t/>
              </a:r>
              <a:endParaRPr/>
            </a:p>
          </p:txBody>
        </p:sp>
        <p:sp>
          <p:nvSpPr>
            <p:cNvPr id="81" name="Shape 81"/>
            <p:cNvSpPr/>
            <p:nvPr/>
          </p:nvSpPr>
          <p:spPr>
            <a:xfrm flipH="1">
              <a:off y="-12187" x="187715"/>
              <a:ext cy="1161900" cx="7817999"/>
            </a:xfrm>
            <a:prstGeom prst="rect">
              <a:avLst/>
            </a:prstGeom>
            <a:solidFill>
              <a:srgbClr val="0F243E"/>
            </a:solidFill>
            <a:ln>
              <a:noFill/>
            </a:ln>
          </p:spPr>
          <p:txBody>
            <a:bodyPr bIns="45700" rIns="91425" lIns="91425" tIns="45700" anchor="ctr" anchorCtr="0">
              <a:normAutofit/>
            </a:bodyPr>
            <a:lstStyle/>
            <a:p>
              <a:pPr>
                <a:spcBef>
                  <a:spcPts val="0"/>
                </a:spcBef>
                <a:buNone/>
              </a:pPr>
              <a:r>
                <a:t/>
              </a:r>
              <a:endParaRPr/>
            </a:p>
          </p:txBody>
        </p:sp>
      </p:grpSp>
      <p:sp>
        <p:nvSpPr>
          <p:cNvPr id="82" name="Shape 82"/>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3" name="Shape 83"/>
        <p:cNvGrpSpPr/>
        <p:nvPr/>
      </p:nvGrpSpPr>
      <p:grpSpPr>
        <a:xfrm>
          <a:off y="0" x="0"/>
          <a:ext cy="0" cx="0"/>
          <a:chOff y="0" x="0"/>
          <a:chExt cy="0" cx="0"/>
        </a:xfrm>
      </p:grpSpPr>
      <p:sp>
        <p:nvSpPr>
          <p:cNvPr id="84" name="Shape 84"/>
          <p:cNvSpPr/>
          <p:nvPr/>
        </p:nvSpPr>
        <p:spPr>
          <a:xfrm flipH="1">
            <a:off y="4623760" x="8964665"/>
            <a:ext cy="521400" cx="187800"/>
          </a:xfrm>
          <a:prstGeom prst="rect">
            <a:avLst/>
          </a:prstGeom>
          <a:solidFill>
            <a:srgbClr val="AB0101"/>
          </a:solidFill>
          <a:ln>
            <a:noFill/>
          </a:ln>
        </p:spPr>
        <p:txBody>
          <a:bodyPr bIns="45700" rIns="91425" lIns="91425" tIns="45700" anchor="ctr" anchorCtr="0">
            <a:normAutofit/>
          </a:bodyPr>
          <a:lstStyle/>
          <a:p>
            <a:pPr>
              <a:spcBef>
                <a:spcPts val="0"/>
              </a:spcBef>
              <a:buNone/>
            </a:pPr>
            <a:r>
              <a:t/>
            </a:r>
            <a:endParaRPr/>
          </a:p>
        </p:txBody>
      </p:sp>
      <p:sp>
        <p:nvSpPr>
          <p:cNvPr id="85" name="Shape 85"/>
          <p:cNvSpPr/>
          <p:nvPr/>
        </p:nvSpPr>
        <p:spPr>
          <a:xfrm flipH="1">
            <a:off y="4623760" x="3866777"/>
            <a:ext cy="521400" cx="5097900"/>
          </a:xfrm>
          <a:prstGeom prst="rect">
            <a:avLst/>
          </a:prstGeom>
          <a:solidFill>
            <a:srgbClr val="0F243E"/>
          </a:solidFill>
          <a:ln>
            <a:noFill/>
          </a:ln>
        </p:spPr>
        <p:txBody>
          <a:bodyPr bIns="45700" rIns="91425" lIns="91425" tIns="45700" anchor="ctr" anchorCtr="0">
            <a:normAutofit/>
          </a:bodyPr>
          <a:lstStyle/>
          <a:p>
            <a:pPr>
              <a:spcBef>
                <a:spcPts val="0"/>
              </a:spcBef>
              <a:buNone/>
            </a:pPr>
            <a:r>
              <a:t/>
            </a:r>
            <a:endParaRPr/>
          </a:p>
        </p:txBody>
      </p:sp>
      <p:sp>
        <p:nvSpPr>
          <p:cNvPr id="86" name="Shape 86"/>
          <p:cNvSpPr txBox="1"/>
          <p:nvPr>
            <p:ph idx="1" type="body"/>
          </p:nvPr>
        </p:nvSpPr>
        <p:spPr>
          <a:xfrm>
            <a:off y="4623760" x="3866812"/>
            <a:ext cy="521400" cx="5097900"/>
          </a:xfrm>
          <a:prstGeom prst="rect">
            <a:avLst/>
          </a:prstGeom>
        </p:spPr>
        <p:txBody>
          <a:bodyPr bIns="91425" rIns="91425" lIns="91425" tIns="91425" anchor="t" anchorCtr="0"/>
          <a:lstStyle>
            <a:lvl1pPr>
              <a:spcBef>
                <a:spcPts val="0"/>
              </a:spcBef>
              <a:buClr>
                <a:schemeClr val="lt1"/>
              </a:buClr>
              <a:buSzPct val="100000"/>
              <a:buNone/>
              <a:defRPr sz="14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7" name="Shape 87"/>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70" x="33867"/>
            <a:ext cy="2107677" cx="3409812"/>
            <a:chOff y="1493" x="0"/>
            <a:chExt cy="2810236" cx="3409812"/>
          </a:xfrm>
        </p:grpSpPr>
        <p:cxnSp>
          <p:nvCxnSpPr>
            <p:cNvPr id="6" name="Shape 6"/>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7" name="Shape 7"/>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8" name="Shape 8"/>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9" name="Shape 9"/>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0" name="Shape 10"/>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1" name="Shape 11"/>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2" name="Shape 12"/>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3" name="Shape 13"/>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4" name="Shape 14"/>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5" name="Shape 15"/>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6" name="Shape 16"/>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7" name="Shape 17"/>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8" name="Shape 18"/>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9" name="Shape 19"/>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0" name="Shape 20"/>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1" name="Shape 21"/>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2" name="Shape 22"/>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3" name="Shape 23"/>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4" name="Shape 24"/>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5" name="Shape 25"/>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6" name="Shape 26"/>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7" name="Shape 27"/>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8" name="Shape 28"/>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9" name="Shape 29"/>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0" name="Shape 30"/>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
        <p:nvSpPr>
          <p:cNvPr id="31" name="Shape 31"/>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p:txBody>
      </p:sp>
      <p:sp>
        <p:nvSpPr>
          <p:cNvPr id="32" name="Shape 32"/>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grpSp>
        <p:nvGrpSpPr>
          <p:cNvPr id="33" name="Shape 33"/>
          <p:cNvGrpSpPr/>
          <p:nvPr/>
        </p:nvGrpSpPr>
        <p:grpSpPr>
          <a:xfrm rot="10800000">
            <a:off y="3035893" x="5734187"/>
            <a:ext cy="2107677" cx="3409812"/>
            <a:chOff y="1493" x="0"/>
            <a:chExt cy="2810236" cx="3409812"/>
          </a:xfrm>
        </p:grpSpPr>
        <p:cxnSp>
          <p:nvCxnSpPr>
            <p:cNvPr id="34" name="Shape 34"/>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5" name="Shape 35"/>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6" name="Shape 36"/>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7" name="Shape 37"/>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8" name="Shape 38"/>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9" name="Shape 39"/>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0" name="Shape 40"/>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1" name="Shape 41"/>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2" name="Shape 42"/>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3" name="Shape 43"/>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4" name="Shape 44"/>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5" name="Shape 45"/>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6" name="Shape 46"/>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7" name="Shape 47"/>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8" name="Shape 48"/>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9" name="Shape 49"/>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0" name="Shape 50"/>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1" name="Shape 51"/>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2" name="Shape 52"/>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3" name="Shape 53"/>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4" name="Shape 54"/>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5" name="Shape 55"/>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6" name="Shape 56"/>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7" name="Shape 57"/>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8" name="Shape 58"/>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4"/><Relationship Target="../media/image11.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https://docs.google.com/forms/d/19N24Q8uBW5ESsM5CpDLKVIcbVE901ZMRuWxsxIiW8yM/viewform" Type="http://schemas.openxmlformats.org/officeDocument/2006/relationships/hyperlink" TargetMode="External"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https://twitter.com/DemocracyM" Type="http://schemas.openxmlformats.org/officeDocument/2006/relationships/hyperlink" TargetMode="External" Id="rId4"/><Relationship Target="https://www.facebook.com/pages/Democracy-Matters/24668836003?ref=br_tf" Type="http://schemas.openxmlformats.org/officeDocument/2006/relationships/hyperlink" TargetMode="External" Id="rId3"/><Relationship Target="https://www.facebook.com/democracyisforpeople" Type="http://schemas.openxmlformats.org/officeDocument/2006/relationships/hyperlink" TargetMode="External" Id="rId6"/><Relationship Target="https://www.facebook.com/OpenSecrets" Type="http://schemas.openxmlformats.org/officeDocument/2006/relationships/hyperlink" TargetMode="External" Id="rId5"/><Relationship Target="https://www.facebook.com/stopcorporateabuse?ref=br_tf" Type="http://schemas.openxmlformats.org/officeDocument/2006/relationships/hyperlink" TargetMode="External" Id="rId8"/><Relationship Target="https://twitter.com/RuleByUs" Type="http://schemas.openxmlformats.org/officeDocument/2006/relationships/hyperlink" TargetMode="External" Id="rId7"/></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4.xml" Type="http://schemas.openxmlformats.org/officeDocument/2006/relationships/slideLayout" Id="rId1"/><Relationship Target="../media/image12.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4.xml" Type="http://schemas.openxmlformats.org/officeDocument/2006/relationships/slideLayout" Id="rId1"/><Relationship Target="../media/image08.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4"/><Relationship Target="../media/image0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ctrTitle"/>
          </p:nvPr>
        </p:nvSpPr>
        <p:spPr>
          <a:xfrm>
            <a:off y="1699932" x="685800"/>
            <a:ext cy="1000499" cx="6400799"/>
          </a:xfrm>
          <a:prstGeom prst="rect">
            <a:avLst/>
          </a:prstGeom>
        </p:spPr>
        <p:txBody>
          <a:bodyPr bIns="91425" rIns="91425" lIns="91425" tIns="91425" anchor="b" anchorCtr="0">
            <a:normAutofit/>
          </a:bodyPr>
          <a:lstStyle/>
          <a:p>
            <a:pPr algn="ctr">
              <a:spcBef>
                <a:spcPts val="0"/>
              </a:spcBef>
              <a:buNone/>
            </a:pPr>
            <a:r>
              <a:rPr u="sng" lang="en"/>
              <a:t>Democracy Matters</a:t>
            </a:r>
          </a:p>
        </p:txBody>
      </p:sp>
      <p:sp>
        <p:nvSpPr>
          <p:cNvPr id="90" name="Shape 90"/>
          <p:cNvSpPr txBox="1"/>
          <p:nvPr>
            <p:ph idx="1" type="subTitle"/>
          </p:nvPr>
        </p:nvSpPr>
        <p:spPr>
          <a:xfrm>
            <a:off y="2700338" x="685800"/>
            <a:ext cy="675299" cx="6400799"/>
          </a:xfrm>
          <a:prstGeom prst="rect">
            <a:avLst/>
          </a:prstGeom>
        </p:spPr>
        <p:txBody>
          <a:bodyPr bIns="91425" rIns="91425" lIns="91425" tIns="91425" anchor="t" anchorCtr="0">
            <a:normAutofit/>
          </a:bodyPr>
          <a:lstStyle/>
          <a:p>
            <a:pPr algn="ctr">
              <a:spcBef>
                <a:spcPts val="0"/>
              </a:spcBef>
              <a:buNone/>
            </a:pPr>
            <a:r>
              <a:rPr lang="en"/>
              <a:t>University of Pennsylvania Chapter</a:t>
            </a:r>
          </a:p>
        </p:txBody>
      </p:sp>
      <p:pic>
        <p:nvPicPr>
          <p:cNvPr id="91" name="Shape 91"/>
          <p:cNvPicPr preferRelativeResize="0"/>
          <p:nvPr/>
        </p:nvPicPr>
        <p:blipFill>
          <a:blip r:embed="rId3">
            <a:alphaModFix/>
          </a:blip>
          <a:stretch>
            <a:fillRect/>
          </a:stretch>
        </p:blipFill>
        <p:spPr>
          <a:xfrm>
            <a:off y="1311150" x="7397250"/>
            <a:ext cy="793225" cx="1627674"/>
          </a:xfrm>
          <a:prstGeom prst="rect">
            <a:avLst/>
          </a:prstGeom>
          <a:noFill/>
          <a:ln>
            <a:noFill/>
          </a:ln>
        </p:spPr>
      </p:pic>
      <p:pic>
        <p:nvPicPr>
          <p:cNvPr id="92" name="Shape 92"/>
          <p:cNvPicPr preferRelativeResize="0"/>
          <p:nvPr/>
        </p:nvPicPr>
        <p:blipFill rotWithShape="1">
          <a:blip r:embed="rId4">
            <a:alphaModFix/>
          </a:blip>
          <a:srcRect t="0" b="0" r="0" l="0"/>
          <a:stretch/>
        </p:blipFill>
        <p:spPr>
          <a:xfrm>
            <a:off y="2311625" x="7606300"/>
            <a:ext cy="1209574" cx="120957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type="title"/>
          </p:nvPr>
        </p:nvSpPr>
        <p:spPr>
          <a:xfrm>
            <a:off y="101100" x="251425"/>
            <a:ext cy="1013999" cx="8826300"/>
          </a:xfrm>
          <a:prstGeom prst="rect">
            <a:avLst/>
          </a:prstGeom>
        </p:spPr>
        <p:txBody>
          <a:bodyPr bIns="91425" rIns="91425" lIns="91425" tIns="91425" anchor="b" anchorCtr="0">
            <a:normAutofit/>
          </a:bodyPr>
          <a:lstStyle/>
          <a:p>
            <a:pPr>
              <a:spcBef>
                <a:spcPts val="0"/>
              </a:spcBef>
              <a:buNone/>
            </a:pPr>
            <a:r>
              <a:rPr lang="en" i="1"/>
              <a:t>Citizens United, McCutcheon</a:t>
            </a:r>
          </a:p>
        </p:txBody>
      </p:sp>
      <p:sp>
        <p:nvSpPr>
          <p:cNvPr id="152" name="Shape 152"/>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a:lnSpc>
                <a:spcPct val="115000"/>
              </a:lnSpc>
              <a:spcBef>
                <a:spcPts val="0"/>
              </a:spcBef>
              <a:spcAft>
                <a:spcPts val="1200"/>
              </a:spcAft>
              <a:buNone/>
            </a:pPr>
            <a:r>
              <a:t/>
            </a:r>
            <a:endParaRPr/>
          </a:p>
          <a:p>
            <a:pPr rtl="0" lvl="0" indent="-342900" marL="457200">
              <a:lnSpc>
                <a:spcPct val="115000"/>
              </a:lnSpc>
              <a:spcBef>
                <a:spcPts val="0"/>
              </a:spcBef>
              <a:spcAft>
                <a:spcPts val="1200"/>
              </a:spcAft>
              <a:buClr>
                <a:schemeClr val="dk2"/>
              </a:buClr>
              <a:buSzPct val="100000"/>
              <a:buFont typeface="Arial"/>
              <a:buChar char="●"/>
            </a:pPr>
            <a:r>
              <a:rPr lang="en"/>
              <a:t>C</a:t>
            </a:r>
            <a:r>
              <a:rPr lang="en" i="1"/>
              <a:t>itizens United</a:t>
            </a:r>
            <a:r>
              <a:rPr lang="en"/>
              <a:t>: corporations should have a First Amendment right to spend limitless amounts to influence election outcomes</a:t>
            </a:r>
          </a:p>
          <a:p>
            <a:pPr rtl="0" lvl="0" indent="-342900" marL="457200">
              <a:lnSpc>
                <a:spcPct val="115000"/>
              </a:lnSpc>
              <a:spcBef>
                <a:spcPts val="0"/>
              </a:spcBef>
              <a:spcAft>
                <a:spcPts val="1200"/>
              </a:spcAft>
              <a:buClr>
                <a:schemeClr val="dk2"/>
              </a:buClr>
              <a:buSzPct val="100000"/>
              <a:buFont typeface="Arial"/>
              <a:buChar char="●"/>
            </a:pPr>
            <a:r>
              <a:rPr lang="en" i="1"/>
              <a:t>McCutcheon: </a:t>
            </a:r>
            <a:r>
              <a:rPr lang="en"/>
              <a:t>no limit on how much an individual can contribute to campaigns</a:t>
            </a:r>
          </a:p>
          <a:p>
            <a:pPr rtl="0" lvl="0">
              <a:lnSpc>
                <a:spcPct val="115000"/>
              </a:lnSpc>
              <a:spcBef>
                <a:spcPts val="0"/>
              </a:spcBef>
              <a:spcAft>
                <a:spcPts val="1200"/>
              </a:spcAft>
              <a:buNone/>
            </a:pPr>
            <a:r>
              <a:t/>
            </a:r>
            <a:endParaRPr/>
          </a:p>
          <a:p>
            <a:pPr>
              <a:spcBef>
                <a:spcPts val="0"/>
              </a:spcBef>
              <a:buNone/>
            </a:pPr>
            <a:r>
              <a:t/>
            </a:r>
            <a:endParaRPr/>
          </a:p>
        </p:txBody>
      </p:sp>
      <p:pic>
        <p:nvPicPr>
          <p:cNvPr id="153" name="Shape 153"/>
          <p:cNvPicPr preferRelativeResize="0"/>
          <p:nvPr/>
        </p:nvPicPr>
        <p:blipFill>
          <a:blip r:embed="rId3">
            <a:alphaModFix/>
          </a:blip>
          <a:stretch>
            <a:fillRect/>
          </a:stretch>
        </p:blipFill>
        <p:spPr>
          <a:xfrm>
            <a:off y="2878400" x="2335850"/>
            <a:ext cy="1428750" cx="25336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Why money and politics?</a:t>
            </a:r>
          </a:p>
        </p:txBody>
      </p:sp>
      <p:sp>
        <p:nvSpPr>
          <p:cNvPr id="159" name="Shape 159"/>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indent="-342900" marL="457200">
              <a:lnSpc>
                <a:spcPct val="90000"/>
              </a:lnSpc>
              <a:spcBef>
                <a:spcPts val="800"/>
              </a:spcBef>
              <a:buClr>
                <a:schemeClr val="dk2"/>
              </a:buClr>
              <a:buSzPct val="100000"/>
              <a:buFont typeface="Arial"/>
              <a:buChar char="●"/>
            </a:pPr>
            <a:r>
              <a:rPr lang="en"/>
              <a:t>It’s a gateway issue: We can’t make progress on any of the issues we care about unless we get rid of special-interests</a:t>
            </a:r>
          </a:p>
          <a:p>
            <a:pPr rtl="0" lvl="0" indent="-342900" marL="457200">
              <a:lnSpc>
                <a:spcPct val="90000"/>
              </a:lnSpc>
              <a:spcBef>
                <a:spcPts val="800"/>
              </a:spcBef>
              <a:buClr>
                <a:schemeClr val="dk2"/>
              </a:buClr>
              <a:buSzPct val="100000"/>
              <a:buFont typeface="Arial"/>
              <a:buChar char="●"/>
            </a:pPr>
            <a:r>
              <a:rPr lang="en"/>
              <a:t>Lawmakers will be beholden to issues </a:t>
            </a:r>
            <a:r>
              <a:rPr lang="en" i="1"/>
              <a:t>we</a:t>
            </a:r>
            <a:r>
              <a:rPr lang="en"/>
              <a:t> care about when</a:t>
            </a:r>
            <a:r>
              <a:rPr lang="en" i="1"/>
              <a:t> we</a:t>
            </a:r>
            <a:r>
              <a:rPr lang="en"/>
              <a:t> fund their elections</a:t>
            </a:r>
          </a:p>
          <a:p>
            <a:pPr rtl="0" lvl="0" indent="-342900" marL="457200">
              <a:lnSpc>
                <a:spcPct val="90000"/>
              </a:lnSpc>
              <a:spcBef>
                <a:spcPts val="800"/>
              </a:spcBef>
              <a:buClr>
                <a:schemeClr val="dk2"/>
              </a:buClr>
              <a:buSzPct val="100000"/>
              <a:buFont typeface="Arial"/>
              <a:buChar char="●"/>
            </a:pPr>
            <a:r>
              <a:rPr lang="en"/>
              <a:t>Gives people the chance to run for office without needing to rely on big donors</a:t>
            </a:r>
          </a:p>
          <a:p>
            <a:pPr rtl="0" lvl="0" indent="-342900" marL="457200">
              <a:lnSpc>
                <a:spcPct val="90000"/>
              </a:lnSpc>
              <a:spcBef>
                <a:spcPts val="800"/>
              </a:spcBef>
              <a:buClr>
                <a:schemeClr val="dk2"/>
              </a:buClr>
              <a:buSzPct val="100000"/>
              <a:buFont typeface="Arial"/>
              <a:buChar char="●"/>
            </a:pPr>
            <a:r>
              <a:rPr lang="en"/>
              <a:t>Shifts power structure to something truly democratic – a </a:t>
            </a:r>
            <a:r>
              <a:rPr lang="en" i="1"/>
              <a:t>responsive government</a:t>
            </a:r>
          </a:p>
          <a:p>
            <a:pPr>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sp>
        <p:nvSpPr>
          <p:cNvPr id="164" name="Shape 164"/>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Americans are OUTRAGED!</a:t>
            </a:r>
          </a:p>
        </p:txBody>
      </p:sp>
      <p:sp>
        <p:nvSpPr>
          <p:cNvPr id="165" name="Shape 165"/>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indent="-330200" marL="457200">
              <a:spcBef>
                <a:spcPts val="0"/>
              </a:spcBef>
              <a:buClr>
                <a:schemeClr val="dk2"/>
              </a:buClr>
              <a:buSzPct val="100000"/>
              <a:buFont typeface="Arial"/>
              <a:buChar char="●"/>
            </a:pPr>
            <a:r>
              <a:rPr sz="1600" lang="en"/>
              <a:t>Nearly nine in ten Americans say that big companies (88%) have too much power in Washington D.C. </a:t>
            </a:r>
          </a:p>
          <a:p>
            <a:pPr rtl="0" lvl="0" indent="-330200" marL="457200">
              <a:spcBef>
                <a:spcPts val="0"/>
              </a:spcBef>
              <a:buClr>
                <a:schemeClr val="dk2"/>
              </a:buClr>
              <a:buSzPct val="100000"/>
              <a:buFont typeface="Arial"/>
              <a:buChar char="●"/>
            </a:pPr>
            <a:r>
              <a:rPr sz="1600" lang="en"/>
              <a:t>Eight in ten respondents oppose the court’s decision in </a:t>
            </a:r>
            <a:r>
              <a:rPr sz="1600" lang="en" i="1"/>
              <a:t>Citizens United </a:t>
            </a:r>
            <a:r>
              <a:rPr sz="1600" lang="en"/>
              <a:t>&amp; </a:t>
            </a:r>
            <a:r>
              <a:rPr sz="1600" lang="en" i="1"/>
              <a:t>McCutcheon</a:t>
            </a:r>
            <a:r>
              <a:rPr sz="1600" lang="en"/>
              <a:t>.</a:t>
            </a:r>
          </a:p>
          <a:p>
            <a:pPr rtl="0" lvl="0" indent="-330200" marL="457200">
              <a:spcBef>
                <a:spcPts val="0"/>
              </a:spcBef>
              <a:buClr>
                <a:schemeClr val="dk2"/>
              </a:buClr>
              <a:buSzPct val="100000"/>
              <a:buFont typeface="Arial"/>
              <a:buChar char="●"/>
            </a:pPr>
            <a:r>
              <a:rPr sz="1600" lang="en"/>
              <a:t>Republicans, Democrats and Independents who have heard about money in politics issues believed by an almost 4-to-1 margin that the ruling is having a negative effect.</a:t>
            </a:r>
          </a:p>
          <a:p>
            <a:pPr rtl="0" lvl="0" indent="-330200" marL="457200">
              <a:spcBef>
                <a:spcPts val="0"/>
              </a:spcBef>
              <a:buClr>
                <a:schemeClr val="dk2"/>
              </a:buClr>
              <a:buSzPct val="100000"/>
              <a:buFont typeface="Arial"/>
              <a:buChar char="●"/>
            </a:pPr>
            <a:r>
              <a:rPr sz="1600" lang="en"/>
              <a:t>83% of Americans (85% of Democrats, 81% of Republicans and 78% of Independents) think there should be limits on how much money corporations can give in elections. 90% of those with incomes over $100,000 support such limits. </a:t>
            </a:r>
          </a:p>
          <a:p>
            <a:pPr rtl="0" lvl="0" indent="-330200" marL="457200">
              <a:spcBef>
                <a:spcPts val="0"/>
              </a:spcBef>
              <a:buClr>
                <a:schemeClr val="dk2"/>
              </a:buClr>
              <a:buSzPct val="100000"/>
              <a:buFont typeface="Arial"/>
              <a:buChar char="●"/>
            </a:pPr>
            <a:r>
              <a:rPr sz="1600" lang="en"/>
              <a:t>By a 5-1 margin, Americans agree that “there would be less corruption if there were limits on how much could be given to super PACs.” Only 14% disagree with this proposition. Here, 75% of Republicans and 78% of Democrats agree. </a:t>
            </a:r>
          </a:p>
          <a:p>
            <a:pPr rtl="0" lvl="0" indent="-330200" marL="457200">
              <a:spcBef>
                <a:spcPts val="0"/>
              </a:spcBef>
              <a:buClr>
                <a:schemeClr val="dk2"/>
              </a:buClr>
              <a:buSzPct val="100000"/>
              <a:buFont typeface="Arial"/>
              <a:buChar char="●"/>
            </a:pPr>
            <a:r>
              <a:rPr sz="1600" lang="en"/>
              <a:t>66% of small business owners view the Citizens United ruling as bad for small business’ ability to compete. Only 9% say it is good for small business.</a:t>
            </a:r>
          </a:p>
          <a:p>
            <a:pPr rtl="0" lvl="0" indent="-228600" marL="457200">
              <a:lnSpc>
                <a:spcPct val="115000"/>
              </a:lnSpc>
              <a:spcBef>
                <a:spcPts val="0"/>
              </a:spcBef>
              <a:buClr>
                <a:schemeClr val="dk2"/>
              </a:buClr>
              <a:buSzPct val="100000"/>
              <a:buFont typeface="Arial"/>
              <a:buNone/>
            </a:pPr>
            <a:r>
              <a:rPr sz="1600" lang="en"/>
              <a:t>						</a:t>
            </a:r>
          </a:p>
          <a:p>
            <a:pPr rtl="0" lvl="0">
              <a:lnSpc>
                <a:spcPct val="115000"/>
              </a:lnSpc>
              <a:spcBef>
                <a:spcPts val="0"/>
              </a:spcBef>
              <a:buClr>
                <a:schemeClr val="dk1"/>
              </a:buClr>
              <a:buSzPct val="68750"/>
              <a:buFont typeface="Arial"/>
              <a:buNone/>
            </a:pPr>
            <a:r>
              <a:rPr sz="1600" lang="en"/>
              <a:t>					 				</a:t>
            </a:r>
          </a:p>
          <a:p>
            <a:pPr rtl="0" lvl="0">
              <a:spcBef>
                <a:spcPts val="0"/>
              </a:spcBef>
              <a:buClr>
                <a:schemeClr val="dk1"/>
              </a:buClr>
              <a:buSzPct val="68750"/>
              <a:buFont typeface="Arial"/>
              <a:buNone/>
            </a:pPr>
            <a:r>
              <a:rPr sz="1600" lang="en"/>
              <a:t>			</a:t>
            </a:r>
          </a:p>
          <a:p>
            <a:pPr rtl="0" lvl="0">
              <a:spcBef>
                <a:spcPts val="0"/>
              </a:spcBef>
              <a:buClr>
                <a:schemeClr val="dk1"/>
              </a:buClr>
              <a:buSzPct val="68750"/>
              <a:buFont typeface="Arial"/>
              <a:buNone/>
            </a:pPr>
            <a:r>
              <a:rPr sz="1600" lang="en"/>
              <a:t>		</a:t>
            </a:r>
          </a:p>
          <a:p>
            <a:pPr>
              <a:spcBef>
                <a:spcPts val="0"/>
              </a:spcBef>
              <a:buNone/>
            </a:pPr>
            <a:r>
              <a:t/>
            </a:r>
            <a:endParaRPr sz="160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ph type="title"/>
          </p:nvPr>
        </p:nvSpPr>
        <p:spPr>
          <a:xfrm>
            <a:off y="101100" x="311625"/>
            <a:ext cy="1013999" cx="7535400"/>
          </a:xfrm>
          <a:prstGeom prst="rect">
            <a:avLst/>
          </a:prstGeom>
        </p:spPr>
        <p:txBody>
          <a:bodyPr bIns="91425" rIns="91425" lIns="91425" tIns="91425" anchor="b" anchorCtr="0">
            <a:normAutofit/>
          </a:bodyPr>
          <a:lstStyle/>
          <a:p>
            <a:pPr>
              <a:spcBef>
                <a:spcPts val="0"/>
              </a:spcBef>
              <a:buNone/>
            </a:pPr>
            <a:r>
              <a:rPr lang="en"/>
              <a:t>1. Constitutional Amendment</a:t>
            </a:r>
          </a:p>
        </p:txBody>
      </p:sp>
      <p:sp>
        <p:nvSpPr>
          <p:cNvPr id="171" name="Shape 171"/>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indent="-342900" marL="457200">
              <a:lnSpc>
                <a:spcPct val="115000"/>
              </a:lnSpc>
              <a:spcBef>
                <a:spcPts val="0"/>
              </a:spcBef>
              <a:spcAft>
                <a:spcPts val="1200"/>
              </a:spcAft>
              <a:buClr>
                <a:schemeClr val="dk2"/>
              </a:buClr>
              <a:buSzPct val="100000"/>
              <a:buFont typeface="Arial"/>
              <a:buChar char="●"/>
            </a:pPr>
            <a:r>
              <a:rPr lang="en"/>
              <a:t>A constitutional amendment is the long-term solution to fully reverse the court’s ruling, restore our rights and assert that democracy is for people, not corporations.</a:t>
            </a:r>
          </a:p>
          <a:p>
            <a:pPr rtl="0" lvl="0" indent="-342900" marL="457200">
              <a:lnSpc>
                <a:spcPct val="115000"/>
              </a:lnSpc>
              <a:spcBef>
                <a:spcPts val="0"/>
              </a:spcBef>
              <a:spcAft>
                <a:spcPts val="1200"/>
              </a:spcAft>
              <a:buClr>
                <a:schemeClr val="dk2"/>
              </a:buClr>
              <a:buSzPct val="100000"/>
              <a:buFont typeface="Arial"/>
              <a:buChar char="●"/>
            </a:pPr>
            <a:r>
              <a:rPr lang="en"/>
              <a:t>Our elected officials cannot support the wellbeing of society when they fear that millions of dollars of corporate money will go to defeating them in the next election if they defy corporate interests.</a:t>
            </a:r>
          </a:p>
          <a:p>
            <a:pPr rtl="0" lvl="0" indent="-342900" marL="457200">
              <a:lnSpc>
                <a:spcPct val="115000"/>
              </a:lnSpc>
              <a:spcBef>
                <a:spcPts val="0"/>
              </a:spcBef>
              <a:spcAft>
                <a:spcPts val="1200"/>
              </a:spcAft>
              <a:buClr>
                <a:schemeClr val="dk2"/>
              </a:buClr>
              <a:buSzPct val="100000"/>
              <a:buFont typeface="Arial"/>
              <a:buChar char="●"/>
            </a:pPr>
            <a:r>
              <a:rPr lang="en"/>
              <a:t>A constitutional amendment is ultimately the only way to finally overcome the profound challenges to our democracy posed by the </a:t>
            </a:r>
            <a:r>
              <a:rPr lang="en" i="1"/>
              <a:t>Citizens United</a:t>
            </a:r>
            <a:r>
              <a:rPr lang="en"/>
              <a:t> decision.</a:t>
            </a:r>
          </a:p>
          <a:p>
            <a:pPr rtl="0" lvl="0" indent="-342900" marL="457200">
              <a:lnSpc>
                <a:spcPct val="115000"/>
              </a:lnSpc>
              <a:spcBef>
                <a:spcPts val="0"/>
              </a:spcBef>
              <a:spcAft>
                <a:spcPts val="1200"/>
              </a:spcAft>
              <a:buClr>
                <a:schemeClr val="dk2"/>
              </a:buClr>
              <a:buSzPct val="100000"/>
              <a:buFont typeface="Arial"/>
              <a:buChar char="●"/>
            </a:pPr>
            <a:r>
              <a:rPr lang="en"/>
              <a:t>So far, more than 2 million people have signed petitions in support of an  amendment. </a:t>
            </a:r>
          </a:p>
          <a:p>
            <a:pPr>
              <a:spcBef>
                <a:spcPts val="0"/>
              </a:spcBef>
              <a:buNone/>
            </a:pPr>
            <a:r>
              <a:t/>
            </a:r>
            <a:endParaRPr/>
          </a:p>
        </p:txBody>
      </p:sp>
      <p:pic>
        <p:nvPicPr>
          <p:cNvPr id="172" name="Shape 172"/>
          <p:cNvPicPr preferRelativeResize="0"/>
          <p:nvPr/>
        </p:nvPicPr>
        <p:blipFill>
          <a:blip r:embed="rId3">
            <a:alphaModFix/>
          </a:blip>
          <a:stretch>
            <a:fillRect/>
          </a:stretch>
        </p:blipFill>
        <p:spPr>
          <a:xfrm>
            <a:off y="280925" x="7692100"/>
            <a:ext cy="767200" cx="13654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sp>
        <p:nvSpPr>
          <p:cNvPr id="177" name="Shape 177"/>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2. “Fair Elections”</a:t>
            </a:r>
          </a:p>
        </p:txBody>
      </p:sp>
      <p:sp>
        <p:nvSpPr>
          <p:cNvPr id="178" name="Shape 178"/>
          <p:cNvSpPr txBox="1"/>
          <p:nvPr>
            <p:ph idx="1" type="body"/>
          </p:nvPr>
        </p:nvSpPr>
        <p:spPr>
          <a:xfrm>
            <a:off y="1205941" x="457200"/>
            <a:ext cy="3630300" cx="8229600"/>
          </a:xfrm>
          <a:prstGeom prst="rect">
            <a:avLst/>
          </a:prstGeom>
        </p:spPr>
        <p:txBody>
          <a:bodyPr bIns="91425" rIns="91425" lIns="91425" tIns="91425" anchor="t" anchorCtr="0">
            <a:normAutofit/>
          </a:bodyPr>
          <a:lstStyle/>
          <a:p>
            <a:pPr rtl="0" lvl="0" indent="-330200" marL="457200">
              <a:lnSpc>
                <a:spcPct val="115000"/>
              </a:lnSpc>
              <a:spcBef>
                <a:spcPts val="600"/>
              </a:spcBef>
              <a:buClr>
                <a:schemeClr val="dk2"/>
              </a:buClr>
              <a:buSzPct val="100000"/>
              <a:buFont typeface="Arial"/>
              <a:buChar char="●"/>
            </a:pPr>
            <a:r>
              <a:rPr b="1" sz="1600" lang="en"/>
              <a:t>What it is:</a:t>
            </a:r>
          </a:p>
          <a:p>
            <a:pPr rtl="0" lvl="1" indent="-330200" marL="914400">
              <a:lnSpc>
                <a:spcPct val="115000"/>
              </a:lnSpc>
              <a:spcBef>
                <a:spcPts val="600"/>
              </a:spcBef>
              <a:buClr>
                <a:schemeClr val="dk2"/>
              </a:buClr>
              <a:buSzPct val="100000"/>
              <a:buFont typeface="Courier New"/>
              <a:buChar char="o"/>
            </a:pPr>
            <a:r>
              <a:rPr sz="1600" lang="en"/>
              <a:t>Provides an option for a viable candidate to use public funding for the costs of a campaign</a:t>
            </a:r>
          </a:p>
          <a:p>
            <a:pPr rtl="0" lvl="0" indent="-330200" marL="457200">
              <a:spcBef>
                <a:spcPts val="0"/>
              </a:spcBef>
              <a:buClr>
                <a:schemeClr val="dk2"/>
              </a:buClr>
              <a:buSzPct val="100000"/>
              <a:buFont typeface="Arial"/>
              <a:buChar char="●"/>
            </a:pPr>
            <a:r>
              <a:rPr b="1" sz="1600" lang="en"/>
              <a:t>How it works:</a:t>
            </a:r>
          </a:p>
          <a:p>
            <a:pPr rtl="0" lvl="1" indent="-330200" marL="914400">
              <a:spcBef>
                <a:spcPts val="0"/>
              </a:spcBef>
              <a:buClr>
                <a:schemeClr val="dk2"/>
              </a:buClr>
              <a:buSzPct val="100000"/>
              <a:buFont typeface="Courier New"/>
              <a:buChar char="o"/>
            </a:pPr>
            <a:r>
              <a:rPr sz="1600" lang="en"/>
              <a:t>Small-donor matching matching system -- for every $1 raised, candidates receive $6 from public funds</a:t>
            </a:r>
          </a:p>
          <a:p>
            <a:pPr rtl="0" lvl="0" indent="-330200" marL="457200">
              <a:lnSpc>
                <a:spcPct val="115000"/>
              </a:lnSpc>
              <a:spcBef>
                <a:spcPts val="700"/>
              </a:spcBef>
              <a:buClr>
                <a:schemeClr val="dk2"/>
              </a:buClr>
              <a:buSzPct val="100000"/>
              <a:buFont typeface="Arial"/>
              <a:buChar char="●"/>
            </a:pPr>
            <a:r>
              <a:rPr b="1" sz="1600" lang="en"/>
              <a:t>The Benefits:</a:t>
            </a:r>
          </a:p>
          <a:p>
            <a:pPr rtl="0" lvl="1" indent="-330200" marL="914400">
              <a:lnSpc>
                <a:spcPct val="115000"/>
              </a:lnSpc>
              <a:spcBef>
                <a:spcPts val="700"/>
              </a:spcBef>
              <a:buClr>
                <a:schemeClr val="dk2"/>
              </a:buClr>
              <a:buSzPct val="100000"/>
              <a:buFont typeface="Courier New"/>
              <a:buChar char="o"/>
            </a:pPr>
            <a:r>
              <a:rPr sz="1600" lang="en"/>
              <a:t>Candidates spend more time with constituents, learning their issues and gaining grassroots support. </a:t>
            </a:r>
          </a:p>
          <a:p>
            <a:pPr rtl="0" lvl="1" indent="-330200" marL="914400">
              <a:lnSpc>
                <a:spcPct val="115000"/>
              </a:lnSpc>
              <a:spcBef>
                <a:spcPts val="700"/>
              </a:spcBef>
              <a:buClr>
                <a:schemeClr val="dk2"/>
              </a:buClr>
              <a:buSzPct val="100000"/>
              <a:buFont typeface="Courier New"/>
              <a:buChar char="o"/>
            </a:pPr>
            <a:r>
              <a:rPr sz="1600" lang="en"/>
              <a:t>Candidates can produce legislation that focuses on their constituents.</a:t>
            </a:r>
          </a:p>
          <a:p>
            <a:pPr rtl="0" lvl="0" indent="-330200" marL="457200">
              <a:lnSpc>
                <a:spcPct val="115000"/>
              </a:lnSpc>
              <a:spcBef>
                <a:spcPts val="700"/>
              </a:spcBef>
              <a:buClr>
                <a:schemeClr val="dk2"/>
              </a:buClr>
              <a:buSzPct val="100000"/>
              <a:buFont typeface="Arial"/>
              <a:buChar char="●"/>
            </a:pPr>
            <a:r>
              <a:rPr b="1" sz="1600" lang="en"/>
              <a:t>Successful Examples:</a:t>
            </a:r>
          </a:p>
          <a:p>
            <a:pPr rtl="0" lvl="1" indent="-330200" marL="914400">
              <a:lnSpc>
                <a:spcPct val="115000"/>
              </a:lnSpc>
              <a:spcBef>
                <a:spcPts val="700"/>
              </a:spcBef>
              <a:buClr>
                <a:schemeClr val="dk2"/>
              </a:buClr>
              <a:buSzPct val="100000"/>
              <a:buFont typeface="Courier New"/>
              <a:buChar char="o"/>
            </a:pPr>
            <a:r>
              <a:rPr sz="1600" lang="en"/>
              <a:t>NYC</a:t>
            </a:r>
          </a:p>
          <a:p>
            <a:pPr rtl="0" lvl="1" indent="-330200" marL="914400">
              <a:lnSpc>
                <a:spcPct val="115000"/>
              </a:lnSpc>
              <a:spcBef>
                <a:spcPts val="700"/>
              </a:spcBef>
              <a:buClr>
                <a:schemeClr val="dk2"/>
              </a:buClr>
              <a:buSzPct val="100000"/>
              <a:buFont typeface="Courier New"/>
              <a:buChar char="o"/>
            </a:pPr>
            <a:r>
              <a:rPr sz="1600" lang="en"/>
              <a:t>LA</a:t>
            </a:r>
          </a:p>
          <a:p>
            <a:pPr rtl="0" lvl="1" indent="-330200" marL="914400">
              <a:lnSpc>
                <a:spcPct val="115000"/>
              </a:lnSpc>
              <a:spcBef>
                <a:spcPts val="700"/>
              </a:spcBef>
              <a:buClr>
                <a:schemeClr val="dk2"/>
              </a:buClr>
              <a:buSzPct val="100000"/>
              <a:buFont typeface="Courier New"/>
              <a:buChar char="o"/>
            </a:pPr>
            <a:r>
              <a:rPr sz="1600" lang="en"/>
              <a:t>States: Connecticut, Maine, and Arizona</a:t>
            </a:r>
          </a:p>
          <a:p>
            <a:pPr rtl="0" lvl="0" indent="0" marL="457200">
              <a:spcBef>
                <a:spcPts val="0"/>
              </a:spcBef>
              <a:buNone/>
            </a:pPr>
            <a:r>
              <a:t/>
            </a:r>
            <a:endParaRPr sz="16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Our DM Chapter</a:t>
            </a:r>
          </a:p>
        </p:txBody>
      </p:sp>
      <p:sp>
        <p:nvSpPr>
          <p:cNvPr id="184" name="Shape 184"/>
          <p:cNvSpPr txBox="1"/>
          <p:nvPr>
            <p:ph idx="1" type="body"/>
          </p:nvPr>
        </p:nvSpPr>
        <p:spPr>
          <a:xfrm>
            <a:off y="1278526" x="457200"/>
            <a:ext cy="4100699" cx="8229600"/>
          </a:xfrm>
          <a:prstGeom prst="rect">
            <a:avLst/>
          </a:prstGeom>
        </p:spPr>
        <p:txBody>
          <a:bodyPr bIns="91425" rIns="91425" lIns="91425" tIns="91425" anchor="t" anchorCtr="0">
            <a:normAutofit/>
          </a:bodyPr>
          <a:lstStyle/>
          <a:p>
            <a:pPr rtl="0">
              <a:spcBef>
                <a:spcPts val="0"/>
              </a:spcBef>
              <a:buNone/>
            </a:pPr>
            <a:r>
              <a:rPr b="1" lang="en" i="1"/>
              <a:t>Educate</a:t>
            </a:r>
            <a:r>
              <a:rPr b="1" lang="en"/>
              <a:t> and </a:t>
            </a:r>
            <a:r>
              <a:rPr b="1" lang="en" i="1"/>
              <a:t>mobilize</a:t>
            </a:r>
            <a:r>
              <a:rPr b="1" lang="en"/>
              <a:t> students to create a government </a:t>
            </a:r>
            <a:r>
              <a:rPr u="sng" b="1" lang="en"/>
              <a:t>OF, BY, and FOR</a:t>
            </a:r>
            <a:r>
              <a:rPr b="1" lang="en"/>
              <a:t> the people (</a:t>
            </a:r>
            <a:r>
              <a:rPr u="sng" b="1" lang="en"/>
              <a:t>NOT</a:t>
            </a:r>
            <a:r>
              <a:rPr b="1" lang="en"/>
              <a:t> big money)!</a:t>
            </a:r>
          </a:p>
          <a:p>
            <a:pPr rtl="0" lvl="0">
              <a:spcBef>
                <a:spcPts val="0"/>
              </a:spcBef>
              <a:buNone/>
            </a:pPr>
            <a:r>
              <a:t/>
            </a:r>
            <a:endParaRPr b="1"/>
          </a:p>
          <a:p>
            <a:pPr rtl="0" lvl="0" indent="-342900" marL="457200">
              <a:spcBef>
                <a:spcPts val="0"/>
              </a:spcBef>
              <a:buClr>
                <a:schemeClr val="dk2"/>
              </a:buClr>
              <a:buSzPct val="100000"/>
              <a:buFont typeface="Arial"/>
              <a:buChar char="●"/>
            </a:pPr>
            <a:r>
              <a:rPr lang="en"/>
              <a:t>Non-campaigns committees:</a:t>
            </a:r>
          </a:p>
          <a:p>
            <a:pPr rtl="0" lvl="1" indent="-342900" marL="914400">
              <a:spcBef>
                <a:spcPts val="0"/>
              </a:spcBef>
              <a:buClr>
                <a:schemeClr val="dk2"/>
              </a:buClr>
              <a:buSzPct val="100000"/>
              <a:buFont typeface="Courier New"/>
              <a:buChar char="o"/>
            </a:pPr>
            <a:r>
              <a:rPr lang="en"/>
              <a:t>Social Media &amp; Blogging</a:t>
            </a:r>
          </a:p>
          <a:p>
            <a:pPr rtl="0" lvl="1" indent="-342900" marL="914400">
              <a:spcBef>
                <a:spcPts val="0"/>
              </a:spcBef>
              <a:buClr>
                <a:schemeClr val="dk2"/>
              </a:buClr>
              <a:buSzPct val="100000"/>
              <a:buFont typeface="Courier New"/>
              <a:buChar char="o"/>
            </a:pPr>
            <a:r>
              <a:rPr lang="en"/>
              <a:t>Investigative Journalism</a:t>
            </a:r>
          </a:p>
          <a:p>
            <a:pPr rtl="0" lvl="1" indent="-342900" marL="914400">
              <a:spcBef>
                <a:spcPts val="0"/>
              </a:spcBef>
              <a:buClr>
                <a:schemeClr val="dk2"/>
              </a:buClr>
              <a:buSzPct val="100000"/>
              <a:buFont typeface="Courier New"/>
              <a:buChar char="o"/>
            </a:pPr>
            <a:r>
              <a:rPr lang="en"/>
              <a:t>Communications</a:t>
            </a:r>
          </a:p>
          <a:p>
            <a:pPr rtl="0" lvl="1" indent="-342900" marL="914400">
              <a:spcBef>
                <a:spcPts val="0"/>
              </a:spcBef>
              <a:buClr>
                <a:schemeClr val="dk2"/>
              </a:buClr>
              <a:buSzPct val="100000"/>
              <a:buFont typeface="Courier New"/>
              <a:buChar char="o"/>
            </a:pPr>
            <a:r>
              <a:rPr lang="en"/>
              <a:t>Fundraising</a:t>
            </a:r>
          </a:p>
          <a:p>
            <a:pPr rtl="0" lvl="1" indent="-342900" marL="914400">
              <a:spcBef>
                <a:spcPts val="0"/>
              </a:spcBef>
              <a:buClr>
                <a:schemeClr val="dk2"/>
              </a:buClr>
              <a:buSzPct val="100000"/>
              <a:buFont typeface="Courier New"/>
              <a:buChar char="o"/>
            </a:pPr>
            <a:r>
              <a:rPr lang="en"/>
              <a:t>Coalition Building</a:t>
            </a:r>
          </a:p>
          <a:p>
            <a:pPr rtl="0" lvl="1" indent="-342900" marL="914400">
              <a:spcBef>
                <a:spcPts val="0"/>
              </a:spcBef>
              <a:buClr>
                <a:schemeClr val="dk2"/>
              </a:buClr>
              <a:buSzPct val="100000"/>
              <a:buFont typeface="Courier New"/>
              <a:buChar char="o"/>
            </a:pPr>
            <a:r>
              <a:rPr lang="en"/>
              <a:t>Research</a:t>
            </a:r>
          </a:p>
          <a:p>
            <a:pPr rtl="0" lvl="0" indent="-342900" marL="457200">
              <a:spcBef>
                <a:spcPts val="0"/>
              </a:spcBef>
              <a:buClr>
                <a:schemeClr val="dk2"/>
              </a:buClr>
              <a:buSzPct val="100000"/>
              <a:buFont typeface="Arial"/>
              <a:buChar char="●"/>
            </a:pPr>
            <a:r>
              <a:rPr lang="en"/>
              <a:t>Campaigns:</a:t>
            </a:r>
          </a:p>
          <a:p>
            <a:pPr rtl="0" lvl="1" indent="-342900" marL="914400">
              <a:spcBef>
                <a:spcPts val="0"/>
              </a:spcBef>
              <a:buClr>
                <a:schemeClr val="dk2"/>
              </a:buClr>
              <a:buSzPct val="100000"/>
              <a:buFont typeface="Courier New"/>
              <a:buChar char="o"/>
            </a:pPr>
            <a:r>
              <a:rPr lang="en"/>
              <a:t>Constitutional amendment campaigns</a:t>
            </a:r>
          </a:p>
          <a:p>
            <a:pPr rtl="0" lvl="1" indent="-342900" marL="914400">
              <a:spcBef>
                <a:spcPts val="0"/>
              </a:spcBef>
              <a:buClr>
                <a:schemeClr val="dk2"/>
              </a:buClr>
              <a:buSzPct val="100000"/>
              <a:buFont typeface="Courier New"/>
              <a:buChar char="o"/>
            </a:pPr>
            <a:r>
              <a:rPr lang="en"/>
              <a:t>Fair elections/public funding campaign</a:t>
            </a:r>
          </a:p>
          <a:p>
            <a:pPr rtl="0">
              <a:spcBef>
                <a:spcPts val="0"/>
              </a:spcBef>
              <a:buNone/>
            </a:pPr>
            <a:r>
              <a:t/>
            </a:r>
            <a:endParaRPr/>
          </a:p>
          <a:p>
            <a:pPr rtl="0" lvl="0">
              <a:spcBef>
                <a:spcPts val="0"/>
              </a:spcBef>
              <a:buNone/>
            </a:pPr>
            <a:r>
              <a:t/>
            </a:r>
            <a:endParaRPr/>
          </a:p>
        </p:txBody>
      </p:sp>
      <p:pic>
        <p:nvPicPr>
          <p:cNvPr id="185" name="Shape 185"/>
          <p:cNvPicPr preferRelativeResize="0"/>
          <p:nvPr/>
        </p:nvPicPr>
        <p:blipFill>
          <a:blip r:embed="rId3">
            <a:alphaModFix/>
          </a:blip>
          <a:stretch>
            <a:fillRect/>
          </a:stretch>
        </p:blipFill>
        <p:spPr>
          <a:xfrm>
            <a:off y="1940725" x="5019225"/>
            <a:ext cy="1504950" cx="24574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y="0" x="0"/>
          <a:ext cy="0" cx="0"/>
          <a:chOff y="0" x="0"/>
          <a:chExt cy="0" cx="0"/>
        </a:xfrm>
      </p:grpSpPr>
      <p:sp>
        <p:nvSpPr>
          <p:cNvPr id="190" name="Shape 190"/>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Application Process	</a:t>
            </a:r>
          </a:p>
        </p:txBody>
      </p:sp>
      <p:sp>
        <p:nvSpPr>
          <p:cNvPr id="191" name="Shape 191"/>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indent="-349250" marL="457200">
              <a:spcBef>
                <a:spcPts val="0"/>
              </a:spcBef>
              <a:buClr>
                <a:schemeClr val="dk2"/>
              </a:buClr>
              <a:buSzPct val="100000"/>
              <a:buFont typeface="Arial"/>
              <a:buChar char="●"/>
            </a:pPr>
            <a:r>
              <a:rPr sz="1900" lang="en"/>
              <a:t>Fill out the interest form by </a:t>
            </a:r>
            <a:r>
              <a:rPr b="1" sz="1900" lang="en"/>
              <a:t>September 10, 2014 (next Wednesday) by 11:59 pm</a:t>
            </a:r>
            <a:r>
              <a:rPr sz="1900" lang="en"/>
              <a:t>!</a:t>
            </a:r>
          </a:p>
          <a:p>
            <a:pPr rtl="0" lvl="1" indent="-349250" marL="914400">
              <a:spcBef>
                <a:spcPts val="0"/>
              </a:spcBef>
              <a:buClr>
                <a:schemeClr val="dk2"/>
              </a:buClr>
              <a:buSzPct val="100000"/>
              <a:buFont typeface="Courier New"/>
              <a:buChar char="o"/>
            </a:pPr>
            <a:r>
              <a:rPr u="sng" sz="1900" lang="en">
                <a:solidFill>
                  <a:schemeClr val="hlink"/>
                </a:solidFill>
                <a:hlinkClick r:id="rId3"/>
              </a:rPr>
              <a:t>Interest Form</a:t>
            </a:r>
          </a:p>
          <a:p>
            <a:pPr rtl="0" lvl="0" indent="-349250" marL="457200">
              <a:spcBef>
                <a:spcPts val="0"/>
              </a:spcBef>
              <a:buClr>
                <a:schemeClr val="dk2"/>
              </a:buClr>
              <a:buSzPct val="100000"/>
              <a:buFont typeface="Arial"/>
              <a:buChar char="●"/>
            </a:pPr>
            <a:r>
              <a:rPr sz="1900" lang="en"/>
              <a:t>We will meet with each person individually for 15 minutes the Saturday and Sunday after the form deadline (September 13 and 14)</a:t>
            </a:r>
          </a:p>
          <a:p>
            <a:pPr rtl="0" lvl="1" indent="-349250" marL="914400">
              <a:spcBef>
                <a:spcPts val="0"/>
              </a:spcBef>
              <a:buClr>
                <a:schemeClr val="dk2"/>
              </a:buClr>
              <a:buSzPct val="100000"/>
              <a:buFont typeface="Courier New"/>
              <a:buChar char="o"/>
            </a:pPr>
            <a:r>
              <a:rPr sz="1900" lang="en"/>
              <a:t>We will use these meetings to gauge what committee best suits your interests, time commitment, and background</a:t>
            </a:r>
          </a:p>
          <a:p>
            <a:pPr rtl="0" lvl="0" indent="-349250" marL="457200">
              <a:spcBef>
                <a:spcPts val="0"/>
              </a:spcBef>
              <a:buClr>
                <a:schemeClr val="dk2"/>
              </a:buClr>
              <a:buSzPct val="100000"/>
              <a:buFont typeface="Arial"/>
              <a:buChar char="●"/>
            </a:pPr>
            <a:r>
              <a:rPr sz="1900" lang="en"/>
              <a:t>We will inform you of your committee by the night of </a:t>
            </a:r>
            <a:r>
              <a:rPr b="1" sz="1900" lang="en"/>
              <a:t>September 14 (next Sunday night).</a:t>
            </a:r>
          </a:p>
          <a:p>
            <a:pPr rtl="0" lvl="0" indent="-349250" marL="457200">
              <a:spcBef>
                <a:spcPts val="0"/>
              </a:spcBef>
              <a:buClr>
                <a:schemeClr val="dk2"/>
              </a:buClr>
              <a:buSzPct val="100000"/>
              <a:buFont typeface="Arial"/>
              <a:buChar char="●"/>
            </a:pPr>
            <a:r>
              <a:rPr sz="1900" lang="en"/>
              <a:t>Stay tuned for our retreat on </a:t>
            </a:r>
            <a:r>
              <a:rPr b="1" sz="1900" lang="en"/>
              <a:t>Saturday, September 20th</a:t>
            </a:r>
          </a:p>
          <a:p>
            <a:pPr rtl="0" lvl="1" indent="-349250" marL="914400">
              <a:spcBef>
                <a:spcPts val="0"/>
              </a:spcBef>
              <a:buClr>
                <a:schemeClr val="dk2"/>
              </a:buClr>
              <a:buSzPct val="100000"/>
              <a:buFont typeface="Courier New"/>
              <a:buChar char="o"/>
            </a:pPr>
            <a:r>
              <a:rPr sz="1900" lang="en"/>
              <a:t>We will have a training session followed by brunch!</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What’s Coming Up?</a:t>
            </a:r>
          </a:p>
        </p:txBody>
      </p:sp>
      <p:sp>
        <p:nvSpPr>
          <p:cNvPr id="197" name="Shape 197"/>
          <p:cNvSpPr txBox="1"/>
          <p:nvPr>
            <p:ph idx="1" type="body"/>
          </p:nvPr>
        </p:nvSpPr>
        <p:spPr>
          <a:xfrm>
            <a:off y="1268616" x="457200"/>
            <a:ext cy="3630300" cx="8229600"/>
          </a:xfrm>
          <a:prstGeom prst="rect">
            <a:avLst/>
          </a:prstGeom>
        </p:spPr>
        <p:txBody>
          <a:bodyPr bIns="91425" rIns="91425" lIns="91425" tIns="91425" anchor="t" anchorCtr="0">
            <a:normAutofit/>
          </a:bodyPr>
          <a:lstStyle/>
          <a:p>
            <a:pPr rtl="0" lvl="0" indent="-355600" marL="457200">
              <a:spcBef>
                <a:spcPts val="0"/>
              </a:spcBef>
              <a:buClr>
                <a:schemeClr val="dk2"/>
              </a:buClr>
              <a:buSzPct val="100000"/>
              <a:buFont typeface="Arial"/>
              <a:buChar char="●"/>
            </a:pPr>
            <a:r>
              <a:rPr sz="2000" lang="en"/>
              <a:t>US Senate vote on Democracy for All Amendment - Monday, September 8</a:t>
            </a:r>
          </a:p>
          <a:p>
            <a:pPr rtl="0" lvl="1" indent="-355600" marL="914400">
              <a:spcBef>
                <a:spcPts val="0"/>
              </a:spcBef>
              <a:buClr>
                <a:schemeClr val="dk2"/>
              </a:buClr>
              <a:buSzPct val="100000"/>
              <a:buFont typeface="Courier New"/>
              <a:buChar char="o"/>
            </a:pPr>
            <a:r>
              <a:rPr sz="2000" lang="en"/>
              <a:t>Social Media Campaign</a:t>
            </a:r>
          </a:p>
          <a:p>
            <a:pPr rtl="0" lvl="1" indent="-355600" marL="914400">
              <a:spcBef>
                <a:spcPts val="0"/>
              </a:spcBef>
              <a:buClr>
                <a:schemeClr val="dk2"/>
              </a:buClr>
              <a:buSzPct val="100000"/>
              <a:buFont typeface="Courier New"/>
              <a:buChar char="o"/>
            </a:pPr>
            <a:r>
              <a:rPr sz="2000" lang="en"/>
              <a:t>Local Philadelphia Movement</a:t>
            </a:r>
          </a:p>
          <a:p>
            <a:pPr rtl="0" lvl="0" indent="-355600" marL="457200">
              <a:spcBef>
                <a:spcPts val="0"/>
              </a:spcBef>
              <a:buClr>
                <a:schemeClr val="dk2"/>
              </a:buClr>
              <a:buSzPct val="100000"/>
              <a:buFont typeface="Arial"/>
              <a:buChar char="●"/>
            </a:pPr>
            <a:r>
              <a:rPr sz="2000" lang="en"/>
              <a:t>Democracy Matters’ National Constitutional Amendment Campaign - September 17</a:t>
            </a:r>
          </a:p>
          <a:p>
            <a:pPr rtl="0" lvl="0" indent="-355600" marL="457200">
              <a:spcBef>
                <a:spcPts val="0"/>
              </a:spcBef>
              <a:buClr>
                <a:schemeClr val="dk2"/>
              </a:buClr>
              <a:buSzPct val="100000"/>
              <a:buFont typeface="Arial"/>
              <a:buChar char="●"/>
            </a:pPr>
            <a:r>
              <a:rPr sz="2000" lang="en"/>
              <a:t>Guest Speaker Series - October</a:t>
            </a:r>
          </a:p>
          <a:p>
            <a:pPr rtl="0" lvl="1" indent="-355600" marL="914400">
              <a:spcBef>
                <a:spcPts val="0"/>
              </a:spcBef>
              <a:buClr>
                <a:schemeClr val="dk2"/>
              </a:buClr>
              <a:buSzPct val="100000"/>
              <a:buFont typeface="Courier New"/>
              <a:buChar char="o"/>
            </a:pPr>
            <a:r>
              <a:rPr sz="2000" lang="en"/>
              <a:t>Democracy Matters Creator (&amp; Penn Alum)</a:t>
            </a:r>
          </a:p>
          <a:p>
            <a:pPr rtl="0" lvl="1" indent="-355600" marL="914400">
              <a:spcBef>
                <a:spcPts val="0"/>
              </a:spcBef>
              <a:buClr>
                <a:schemeClr val="dk2"/>
              </a:buClr>
              <a:buSzPct val="100000"/>
              <a:buFont typeface="Courier New"/>
              <a:buChar char="o"/>
            </a:pPr>
            <a:r>
              <a:rPr sz="2000" lang="en"/>
              <a:t>Democracy Matters Board Members</a:t>
            </a:r>
          </a:p>
          <a:p>
            <a:pPr lvl="1" indent="-355600" marL="914400">
              <a:spcBef>
                <a:spcPts val="0"/>
              </a:spcBef>
              <a:buClr>
                <a:schemeClr val="dk2"/>
              </a:buClr>
              <a:buSzPct val="100000"/>
              <a:buFont typeface="Courier New"/>
              <a:buChar char="o"/>
            </a:pPr>
            <a:r>
              <a:rPr sz="2000" lang="en"/>
              <a:t>Professors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y="0" x="0"/>
          <a:ext cy="0" cx="0"/>
          <a:chOff y="0" x="0"/>
          <a:chExt cy="0" cx="0"/>
        </a:xfrm>
      </p:grpSpPr>
      <p:sp>
        <p:nvSpPr>
          <p:cNvPr id="202" name="Shape 202"/>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Social Media</a:t>
            </a:r>
          </a:p>
        </p:txBody>
      </p:sp>
      <p:sp>
        <p:nvSpPr>
          <p:cNvPr id="203" name="Shape 203"/>
          <p:cNvSpPr txBox="1"/>
          <p:nvPr>
            <p:ph idx="1" type="body"/>
          </p:nvPr>
        </p:nvSpPr>
        <p:spPr>
          <a:xfrm>
            <a:off y="1258741" x="397850"/>
            <a:ext cy="3630300" cx="8229600"/>
          </a:xfrm>
          <a:prstGeom prst="rect">
            <a:avLst/>
          </a:prstGeom>
        </p:spPr>
        <p:txBody>
          <a:bodyPr bIns="91425" rIns="91425" lIns="91425" tIns="91425" anchor="t" anchorCtr="0">
            <a:normAutofit/>
          </a:bodyPr>
          <a:lstStyle/>
          <a:p>
            <a:pPr rtl="0" lvl="0">
              <a:spcBef>
                <a:spcPts val="0"/>
              </a:spcBef>
              <a:buNone/>
            </a:pPr>
            <a:r>
              <a:rPr sz="1600" lang="en"/>
              <a:t>Democracy Matters:</a:t>
            </a:r>
          </a:p>
          <a:p>
            <a:pPr rtl="0" lvl="0" indent="-330200" marL="457200">
              <a:spcBef>
                <a:spcPts val="0"/>
              </a:spcBef>
              <a:buClr>
                <a:schemeClr val="dk2"/>
              </a:buClr>
              <a:buSzPct val="100000"/>
              <a:buFont typeface="Arial"/>
              <a:buChar char="●"/>
            </a:pPr>
            <a:r>
              <a:rPr u="sng" sz="1600" lang="en">
                <a:solidFill>
                  <a:schemeClr val="hlink"/>
                </a:solidFill>
                <a:hlinkClick r:id="rId3"/>
              </a:rPr>
              <a:t>“Like” Democracy Matters</a:t>
            </a:r>
            <a:r>
              <a:rPr sz="1600" lang="en"/>
              <a:t> on Facebook!</a:t>
            </a:r>
          </a:p>
          <a:p>
            <a:pPr rtl="0" lvl="0" indent="-330200" marL="457200">
              <a:spcBef>
                <a:spcPts val="0"/>
              </a:spcBef>
              <a:buClr>
                <a:schemeClr val="dk2"/>
              </a:buClr>
              <a:buSzPct val="100000"/>
              <a:buFont typeface="Arial"/>
              <a:buChar char="●"/>
            </a:pPr>
            <a:r>
              <a:rPr u="sng" sz="1600" lang="en">
                <a:solidFill>
                  <a:schemeClr val="hlink"/>
                </a:solidFill>
                <a:hlinkClick r:id="rId4"/>
              </a:rPr>
              <a:t>Follow Democracy Matters</a:t>
            </a:r>
            <a:r>
              <a:rPr sz="1600" lang="en"/>
              <a:t> on Twitter!</a:t>
            </a:r>
          </a:p>
          <a:p>
            <a:pPr rtl="0" lvl="1" indent="-330200" marL="914400">
              <a:spcBef>
                <a:spcPts val="0"/>
              </a:spcBef>
              <a:buClr>
                <a:schemeClr val="dk2"/>
              </a:buClr>
              <a:buSzPct val="100000"/>
              <a:buFont typeface="Courier New"/>
              <a:buChar char="o"/>
            </a:pPr>
            <a:r>
              <a:rPr sz="1600" lang="en"/>
              <a:t>We’ll be creating a Facebook group shortly!</a:t>
            </a:r>
          </a:p>
          <a:p>
            <a:pPr rtl="0">
              <a:spcBef>
                <a:spcPts val="0"/>
              </a:spcBef>
              <a:buNone/>
            </a:pPr>
            <a:r>
              <a:t/>
            </a:r>
            <a:endParaRPr sz="1600"/>
          </a:p>
          <a:p>
            <a:pPr rtl="0">
              <a:spcBef>
                <a:spcPts val="0"/>
              </a:spcBef>
              <a:buNone/>
            </a:pPr>
            <a:r>
              <a:rPr sz="1600" lang="en"/>
              <a:t>Open Secrets</a:t>
            </a:r>
          </a:p>
          <a:p>
            <a:pPr rtl="0" lvl="0" indent="-330200" marL="457200">
              <a:spcBef>
                <a:spcPts val="0"/>
              </a:spcBef>
              <a:buClr>
                <a:schemeClr val="dk2"/>
              </a:buClr>
              <a:buSzPct val="100000"/>
              <a:buFont typeface="Arial"/>
              <a:buChar char="●"/>
            </a:pPr>
            <a:r>
              <a:rPr u="sng" sz="1600" lang="en">
                <a:solidFill>
                  <a:schemeClr val="hlink"/>
                </a:solidFill>
                <a:hlinkClick r:id="rId5"/>
              </a:rPr>
              <a:t>“Like” Open Secrets</a:t>
            </a:r>
            <a:r>
              <a:rPr sz="1600" lang="en"/>
              <a:t> on Facebook!</a:t>
            </a:r>
          </a:p>
          <a:p>
            <a:pPr rtl="0">
              <a:spcBef>
                <a:spcPts val="0"/>
              </a:spcBef>
              <a:buNone/>
            </a:pPr>
            <a:r>
              <a:t/>
            </a:r>
            <a:endParaRPr sz="1600"/>
          </a:p>
          <a:p>
            <a:pPr rtl="0" lvl="0">
              <a:spcBef>
                <a:spcPts val="0"/>
              </a:spcBef>
              <a:buNone/>
            </a:pPr>
            <a:r>
              <a:rPr sz="1600" lang="en"/>
              <a:t>Democracy is for People - Public Citizen</a:t>
            </a:r>
          </a:p>
          <a:p>
            <a:pPr rtl="0" lvl="0" indent="-330200" marL="457200">
              <a:spcBef>
                <a:spcPts val="0"/>
              </a:spcBef>
              <a:buClr>
                <a:schemeClr val="dk2"/>
              </a:buClr>
              <a:buSzPct val="100000"/>
              <a:buFont typeface="Arial"/>
              <a:buChar char="●"/>
            </a:pPr>
            <a:r>
              <a:rPr u="sng" sz="1600" lang="en">
                <a:solidFill>
                  <a:schemeClr val="hlink"/>
                </a:solidFill>
                <a:hlinkClick r:id="rId6"/>
              </a:rPr>
              <a:t>“Like” Democracy is for People</a:t>
            </a:r>
            <a:r>
              <a:rPr sz="1600" lang="en"/>
              <a:t> on Facebook!</a:t>
            </a:r>
          </a:p>
          <a:p>
            <a:pPr rtl="0" lvl="0" indent="-330200" marL="457200">
              <a:spcBef>
                <a:spcPts val="0"/>
              </a:spcBef>
              <a:buClr>
                <a:schemeClr val="dk2"/>
              </a:buClr>
              <a:buSzPct val="100000"/>
              <a:buFont typeface="Arial"/>
              <a:buChar char="●"/>
            </a:pPr>
            <a:r>
              <a:rPr u="sng" sz="1600" lang="en">
                <a:solidFill>
                  <a:schemeClr val="hlink"/>
                </a:solidFill>
                <a:hlinkClick r:id="rId7"/>
              </a:rPr>
              <a:t>Follow Democracy is for People</a:t>
            </a:r>
            <a:r>
              <a:rPr sz="1600" lang="en"/>
              <a:t> on Twitter!</a:t>
            </a:r>
          </a:p>
          <a:p>
            <a:pPr rtl="0">
              <a:spcBef>
                <a:spcPts val="0"/>
              </a:spcBef>
              <a:buNone/>
            </a:pPr>
            <a:r>
              <a:t/>
            </a:r>
            <a:endParaRPr sz="1600"/>
          </a:p>
          <a:p>
            <a:pPr rtl="0">
              <a:spcBef>
                <a:spcPts val="0"/>
              </a:spcBef>
              <a:buNone/>
            </a:pPr>
            <a:r>
              <a:rPr sz="1600" lang="en"/>
              <a:t>Corporate Accountability International</a:t>
            </a:r>
          </a:p>
          <a:p>
            <a:pPr rtl="0" lvl="0" indent="-330200" marL="457200">
              <a:spcBef>
                <a:spcPts val="0"/>
              </a:spcBef>
              <a:buClr>
                <a:schemeClr val="dk2"/>
              </a:buClr>
              <a:buSzPct val="100000"/>
              <a:buFont typeface="Arial"/>
              <a:buChar char="●"/>
            </a:pPr>
            <a:r>
              <a:rPr u="sng" sz="1600" lang="en">
                <a:solidFill>
                  <a:schemeClr val="hlink"/>
                </a:solidFill>
                <a:hlinkClick r:id="rId8"/>
              </a:rPr>
              <a:t>“Like” Corporate Accountability International</a:t>
            </a:r>
            <a:r>
              <a:rPr sz="1600" lang="en"/>
              <a:t> on Facebook!</a:t>
            </a:r>
          </a:p>
          <a:p>
            <a:pPr rtl="0">
              <a:spcBef>
                <a:spcPts val="0"/>
              </a:spcBef>
              <a:buNone/>
            </a:pPr>
            <a:r>
              <a:t/>
            </a:r>
            <a:endParaRPr sz="1600"/>
          </a:p>
          <a:p>
            <a:pPr lvl="0">
              <a:spcBef>
                <a:spcPts val="0"/>
              </a:spcBef>
              <a:buNone/>
            </a:pPr>
            <a:r>
              <a:t/>
            </a:r>
            <a:endParaRPr sz="160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Questions?</a:t>
            </a:r>
          </a:p>
        </p:txBody>
      </p:sp>
      <p:pic>
        <p:nvPicPr>
          <p:cNvPr id="209" name="Shape 209"/>
          <p:cNvPicPr preferRelativeResize="0"/>
          <p:nvPr/>
        </p:nvPicPr>
        <p:blipFill>
          <a:blip r:embed="rId3">
            <a:alphaModFix/>
          </a:blip>
          <a:stretch>
            <a:fillRect/>
          </a:stretch>
        </p:blipFill>
        <p:spPr>
          <a:xfrm>
            <a:off y="1558950" x="864025"/>
            <a:ext cy="3240475" cx="53819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Introductions</a:t>
            </a:r>
          </a:p>
        </p:txBody>
      </p:sp>
      <p:sp>
        <p:nvSpPr>
          <p:cNvPr id="98" name="Shape 98"/>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indent="-457200" marL="457200">
              <a:spcBef>
                <a:spcPts val="0"/>
              </a:spcBef>
              <a:buClr>
                <a:schemeClr val="dk2"/>
              </a:buClr>
              <a:buSzPct val="100000"/>
              <a:buFont typeface="Arial"/>
              <a:buChar char="●"/>
            </a:pPr>
            <a:r>
              <a:rPr sz="3600" lang="en"/>
              <a:t>Name</a:t>
            </a:r>
          </a:p>
          <a:p>
            <a:pPr rtl="0" lvl="0" indent="-457200" marL="457200">
              <a:spcBef>
                <a:spcPts val="0"/>
              </a:spcBef>
              <a:buClr>
                <a:schemeClr val="dk2"/>
              </a:buClr>
              <a:buSzPct val="100000"/>
              <a:buFont typeface="Arial"/>
              <a:buChar char="●"/>
            </a:pPr>
            <a:r>
              <a:rPr sz="3600" lang="en"/>
              <a:t>Year and School</a:t>
            </a:r>
          </a:p>
          <a:p>
            <a:pPr rtl="0" lvl="0" indent="-457200" marL="457200">
              <a:spcBef>
                <a:spcPts val="0"/>
              </a:spcBef>
              <a:buClr>
                <a:schemeClr val="dk2"/>
              </a:buClr>
              <a:buSzPct val="100000"/>
              <a:buFont typeface="Arial"/>
              <a:buChar char="●"/>
            </a:pPr>
            <a:r>
              <a:rPr sz="3600" lang="en"/>
              <a:t>What are you studying</a:t>
            </a:r>
          </a:p>
          <a:p>
            <a:pPr rtl="0" lvl="0" indent="-457200" marL="457200">
              <a:spcBef>
                <a:spcPts val="0"/>
              </a:spcBef>
              <a:buClr>
                <a:schemeClr val="dk2"/>
              </a:buClr>
              <a:buSzPct val="100000"/>
              <a:buFont typeface="Arial"/>
              <a:buChar char="●"/>
            </a:pPr>
            <a:r>
              <a:rPr sz="3600" lang="en"/>
              <a:t>Where are you from?</a:t>
            </a:r>
          </a:p>
          <a:p>
            <a:pPr lvl="0" indent="-457200" marL="457200">
              <a:spcBef>
                <a:spcPts val="0"/>
              </a:spcBef>
              <a:buClr>
                <a:schemeClr val="dk2"/>
              </a:buClr>
              <a:buSzPct val="100000"/>
              <a:buFont typeface="Arial"/>
              <a:buChar char="●"/>
            </a:pPr>
            <a:r>
              <a:rPr sz="3600" lang="en"/>
              <a:t>What song lyric best describes your life?</a:t>
            </a:r>
          </a:p>
        </p:txBody>
      </p:sp>
      <p:pic>
        <p:nvPicPr>
          <p:cNvPr id="99" name="Shape 99"/>
          <p:cNvPicPr preferRelativeResize="0"/>
          <p:nvPr/>
        </p:nvPicPr>
        <p:blipFill>
          <a:blip r:embed="rId3">
            <a:alphaModFix/>
          </a:blip>
          <a:stretch>
            <a:fillRect/>
          </a:stretch>
        </p:blipFill>
        <p:spPr>
          <a:xfrm rot="797999">
            <a:off y="1051024" x="5206900"/>
            <a:ext cy="952500" cx="37719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y="0" x="0"/>
          <a:ext cy="0" cx="0"/>
          <a:chOff y="0" x="0"/>
          <a:chExt cy="0" cx="0"/>
        </a:xfrm>
      </p:grpSpPr>
      <p:sp>
        <p:nvSpPr>
          <p:cNvPr id="214" name="Shape 214"/>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Thanks for listening!</a:t>
            </a:r>
          </a:p>
        </p:txBody>
      </p:sp>
      <p:sp>
        <p:nvSpPr>
          <p:cNvPr id="215" name="Shape 215"/>
          <p:cNvSpPr txBox="1"/>
          <p:nvPr>
            <p:ph idx="1" type="body"/>
          </p:nvPr>
        </p:nvSpPr>
        <p:spPr>
          <a:xfrm>
            <a:off y="1278526" x="457200"/>
            <a:ext cy="4100699" cx="8229600"/>
          </a:xfrm>
          <a:prstGeom prst="rect">
            <a:avLst/>
          </a:prstGeom>
          <a:noFill/>
          <a:ln>
            <a:noFill/>
          </a:ln>
        </p:spPr>
        <p:txBody>
          <a:bodyPr bIns="91425" rIns="91425" lIns="91425" tIns="91425" anchor="t" anchorCtr="0">
            <a:normAutofit/>
          </a:bodyPr>
          <a:lstStyle/>
          <a:p>
            <a:pPr algn="ctr" rtl="0">
              <a:spcBef>
                <a:spcPts val="0"/>
              </a:spcBef>
              <a:buNone/>
            </a:pPr>
            <a:r>
              <a:t/>
            </a:r>
            <a:endParaRPr/>
          </a:p>
          <a:p>
            <a:pPr algn="ctr" rtl="0">
              <a:spcBef>
                <a:spcPts val="0"/>
              </a:spcBef>
              <a:buNone/>
            </a:pPr>
            <a:r>
              <a:t/>
            </a:r>
            <a:endParaRPr/>
          </a:p>
          <a:p>
            <a:pPr algn="ctr" rtl="0">
              <a:spcBef>
                <a:spcPts val="0"/>
              </a:spcBef>
              <a:buNone/>
            </a:pPr>
            <a:r>
              <a:t/>
            </a:r>
            <a:endParaRPr/>
          </a:p>
          <a:p>
            <a:pPr algn="ctr" rtl="0">
              <a:spcBef>
                <a:spcPts val="0"/>
              </a:spcBef>
              <a:buNone/>
            </a:pPr>
            <a:r>
              <a:rPr lang="en"/>
              <a:t>Thank you for taking the time to come to this interest meeting to listen to why we think you should join UPenn’s Democracy Matters chapter!</a:t>
            </a:r>
          </a:p>
          <a:p>
            <a:pPr algn="ctr" rtl="0">
              <a:spcBef>
                <a:spcPts val="0"/>
              </a:spcBef>
              <a:buNone/>
            </a:pPr>
            <a:r>
              <a:t/>
            </a:r>
            <a:endParaRPr/>
          </a:p>
          <a:p>
            <a:pPr algn="ctr" rtl="0">
              <a:spcBef>
                <a:spcPts val="0"/>
              </a:spcBef>
              <a:buNone/>
            </a:pPr>
            <a:r>
              <a:t/>
            </a:r>
            <a:endParaRPr/>
          </a:p>
          <a:p>
            <a:pPr algn="ctr" rtl="0" lvl="0">
              <a:spcBef>
                <a:spcPts val="0"/>
              </a:spcBef>
              <a:buNone/>
            </a:pPr>
            <a:r>
              <a:rPr lang="en"/>
              <a:t>If you would like to be a part of our movement and this team, keep an eye out for our “Interest Form” &amp; a copy of this Powerpoint in an upcoming email!</a:t>
            </a:r>
          </a:p>
        </p:txBody>
      </p:sp>
      <p:pic>
        <p:nvPicPr>
          <p:cNvPr id="216" name="Shape 216"/>
          <p:cNvPicPr preferRelativeResize="0"/>
          <p:nvPr/>
        </p:nvPicPr>
        <p:blipFill>
          <a:blip r:embed="rId3">
            <a:alphaModFix/>
          </a:blip>
          <a:stretch>
            <a:fillRect/>
          </a:stretch>
        </p:blipFill>
        <p:spPr>
          <a:xfrm>
            <a:off y="162100" x="6245675"/>
            <a:ext cy="1790125" cx="22283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Ask Yourself... </a:t>
            </a:r>
          </a:p>
        </p:txBody>
      </p:sp>
      <p:sp>
        <p:nvSpPr>
          <p:cNvPr id="105" name="Shape 105"/>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a:lnSpc>
                <a:spcPct val="115000"/>
              </a:lnSpc>
              <a:spcBef>
                <a:spcPts val="800"/>
              </a:spcBef>
              <a:buNone/>
            </a:pPr>
            <a:r>
              <a:rPr sz="2400" lang="en">
                <a:solidFill>
                  <a:srgbClr val="073763"/>
                </a:solidFill>
              </a:rPr>
              <a:t>In society,</a:t>
            </a:r>
          </a:p>
          <a:p>
            <a:pPr rtl="0" lvl="0" indent="-381000" marL="457200">
              <a:lnSpc>
                <a:spcPct val="115000"/>
              </a:lnSpc>
              <a:spcBef>
                <a:spcPts val="800"/>
              </a:spcBef>
              <a:buClr>
                <a:srgbClr val="073763"/>
              </a:buClr>
              <a:buSzPct val="100000"/>
              <a:buFont typeface="Arial"/>
              <a:buChar char="●"/>
            </a:pPr>
            <a:r>
              <a:rPr sz="2400" lang="en">
                <a:solidFill>
                  <a:srgbClr val="073763"/>
                </a:solidFill>
              </a:rPr>
              <a:t>Who rules?</a:t>
            </a:r>
          </a:p>
          <a:p>
            <a:pPr rtl="0" lvl="0" indent="-381000" marL="457200">
              <a:lnSpc>
                <a:spcPct val="115000"/>
              </a:lnSpc>
              <a:spcBef>
                <a:spcPts val="800"/>
              </a:spcBef>
              <a:buClr>
                <a:srgbClr val="073763"/>
              </a:buClr>
              <a:buSzPct val="100000"/>
              <a:buFont typeface="Arial"/>
              <a:buChar char="●"/>
            </a:pPr>
            <a:r>
              <a:rPr sz="2400" lang="en">
                <a:solidFill>
                  <a:srgbClr val="073763"/>
                </a:solidFill>
              </a:rPr>
              <a:t>Who has access?</a:t>
            </a:r>
          </a:p>
          <a:p>
            <a:pPr rtl="0" lvl="0" indent="-381000" marL="457200">
              <a:lnSpc>
                <a:spcPct val="115000"/>
              </a:lnSpc>
              <a:spcBef>
                <a:spcPts val="800"/>
              </a:spcBef>
              <a:buClr>
                <a:srgbClr val="073763"/>
              </a:buClr>
              <a:buSzPct val="100000"/>
              <a:buFont typeface="Arial"/>
              <a:buChar char="●"/>
            </a:pPr>
            <a:r>
              <a:rPr sz="2400" lang="en">
                <a:solidFill>
                  <a:srgbClr val="073763"/>
                </a:solidFill>
              </a:rPr>
              <a:t>For which people, groups, or interests is legislation made?</a:t>
            </a:r>
          </a:p>
          <a:p>
            <a:pPr>
              <a:spcBef>
                <a:spcPts val="0"/>
              </a:spcBef>
              <a:buNone/>
            </a:pPr>
            <a:r>
              <a:t/>
            </a:r>
            <a:endParaRPr/>
          </a:p>
        </p:txBody>
      </p:sp>
      <p:pic>
        <p:nvPicPr>
          <p:cNvPr id="106" name="Shape 106"/>
          <p:cNvPicPr preferRelativeResize="0"/>
          <p:nvPr/>
        </p:nvPicPr>
        <p:blipFill>
          <a:blip r:embed="rId3">
            <a:alphaModFix/>
          </a:blip>
          <a:stretch>
            <a:fillRect/>
          </a:stretch>
        </p:blipFill>
        <p:spPr>
          <a:xfrm>
            <a:off y="0" x="7661225"/>
            <a:ext cy="1793749" cx="14827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sp>
        <p:nvSpPr>
          <p:cNvPr id="111" name="Shape 111"/>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Our belief:</a:t>
            </a:r>
          </a:p>
        </p:txBody>
      </p:sp>
      <p:sp>
        <p:nvSpPr>
          <p:cNvPr id="112" name="Shape 112"/>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a:lnSpc>
                <a:spcPct val="115000"/>
              </a:lnSpc>
              <a:spcBef>
                <a:spcPts val="700"/>
              </a:spcBef>
              <a:buClr>
                <a:schemeClr val="dk1"/>
              </a:buClr>
              <a:buFont typeface="Arial"/>
              <a:buNone/>
            </a:pPr>
            <a:r>
              <a:t/>
            </a:r>
            <a:endParaRPr sz="2400"/>
          </a:p>
          <a:p>
            <a:pPr rtl="0" lvl="0">
              <a:lnSpc>
                <a:spcPct val="115000"/>
              </a:lnSpc>
              <a:spcBef>
                <a:spcPts val="700"/>
              </a:spcBef>
              <a:buClr>
                <a:schemeClr val="dk1"/>
              </a:buClr>
              <a:buSzPct val="45833"/>
              <a:buFont typeface="Arial"/>
              <a:buNone/>
            </a:pPr>
            <a:r>
              <a:rPr sz="2400" lang="en"/>
              <a:t>“Real democracy...has to allow everyone an equal opportunity to influence political decisions, regardless of your race, gender or sexual preference, and regardless of your wealth.” Adonal Foyle, Founder</a:t>
            </a:r>
          </a:p>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Who are we?</a:t>
            </a:r>
          </a:p>
        </p:txBody>
      </p:sp>
      <p:sp>
        <p:nvSpPr>
          <p:cNvPr id="118" name="Shape 118"/>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indent="-342900" marL="457200">
              <a:spcBef>
                <a:spcPts val="0"/>
              </a:spcBef>
              <a:buClr>
                <a:schemeClr val="dk2"/>
              </a:buClr>
              <a:buSzPct val="100000"/>
              <a:buFont typeface="Arial"/>
              <a:buChar char="●"/>
            </a:pPr>
            <a:r>
              <a:rPr lang="en"/>
              <a:t>Democracy Matters is a non-partisan campus-based national student organization that works to get big private money out of politics and people back in. Democracy Matters is about </a:t>
            </a:r>
            <a:r>
              <a:rPr b="1" lang="en"/>
              <a:t>POWER</a:t>
            </a:r>
            <a:r>
              <a:rPr lang="en"/>
              <a:t>, and who has the power to make decisions in America</a:t>
            </a:r>
          </a:p>
          <a:p>
            <a:pPr rtl="0" lvl="0" indent="-342900" marL="457200">
              <a:spcBef>
                <a:spcPts val="0"/>
              </a:spcBef>
              <a:buClr>
                <a:schemeClr val="dk2"/>
              </a:buClr>
              <a:buSzPct val="100000"/>
              <a:buFont typeface="Arial"/>
              <a:buChar char="●"/>
            </a:pPr>
            <a:r>
              <a:rPr lang="en"/>
              <a:t>Our mission is to strengthen democracy by:</a:t>
            </a:r>
          </a:p>
          <a:p>
            <a:pPr rtl="0" lvl="1" indent="-342900" marL="914400">
              <a:spcBef>
                <a:spcPts val="0"/>
              </a:spcBef>
              <a:buClr>
                <a:schemeClr val="dk2"/>
              </a:buClr>
              <a:buSzPct val="100000"/>
              <a:buFont typeface="Courier New"/>
              <a:buChar char="o"/>
            </a:pPr>
            <a:r>
              <a:rPr lang="en"/>
              <a:t>1) training young people how to be effective grassroots organizers and advocates</a:t>
            </a:r>
          </a:p>
          <a:p>
            <a:pPr rtl="0" lvl="1" indent="-342900" marL="914400">
              <a:spcBef>
                <a:spcPts val="0"/>
              </a:spcBef>
              <a:buClr>
                <a:schemeClr val="dk2"/>
              </a:buClr>
              <a:buSzPct val="100000"/>
              <a:buFont typeface="Courier New"/>
              <a:buChar char="o"/>
            </a:pPr>
            <a:r>
              <a:rPr lang="en"/>
              <a:t>2) supporting public financing of election campaigns (“fair elections”) and other pro-democracy reforms (e.g. constitutional amendment campaign)</a:t>
            </a:r>
          </a:p>
          <a:p>
            <a:pPr lvl="0" indent="-342900" marL="457200">
              <a:spcBef>
                <a:spcPts val="0"/>
              </a:spcBef>
              <a:buClr>
                <a:schemeClr val="dk2"/>
              </a:buClr>
              <a:buSzPct val="100000"/>
              <a:buFont typeface="Arial"/>
              <a:buChar char="●"/>
            </a:pPr>
            <a:r>
              <a:rPr lang="en"/>
              <a:t>Students organize actions and projects connecting pro-democracy reforms to issues of environment, civil rights, education, health care, foreign policy, and more. </a:t>
            </a:r>
          </a:p>
        </p:txBody>
      </p:sp>
      <p:pic>
        <p:nvPicPr>
          <p:cNvPr id="119" name="Shape 119"/>
          <p:cNvPicPr preferRelativeResize="0"/>
          <p:nvPr/>
        </p:nvPicPr>
        <p:blipFill>
          <a:blip r:embed="rId3">
            <a:alphaModFix/>
          </a:blip>
          <a:stretch>
            <a:fillRect/>
          </a:stretch>
        </p:blipFill>
        <p:spPr>
          <a:xfrm>
            <a:off y="0" x="6288900"/>
            <a:ext cy="1361525" cx="28551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Our Goals</a:t>
            </a:r>
          </a:p>
        </p:txBody>
      </p:sp>
      <p:sp>
        <p:nvSpPr>
          <p:cNvPr id="125" name="Shape 125"/>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a:lnSpc>
                <a:spcPct val="90000"/>
              </a:lnSpc>
              <a:spcBef>
                <a:spcPts val="700"/>
              </a:spcBef>
              <a:buNone/>
            </a:pPr>
            <a:r>
              <a:t/>
            </a:r>
            <a:endParaRPr/>
          </a:p>
          <a:p>
            <a:pPr rtl="0" lvl="0" indent="-342900" marL="457200">
              <a:lnSpc>
                <a:spcPct val="90000"/>
              </a:lnSpc>
              <a:spcBef>
                <a:spcPts val="700"/>
              </a:spcBef>
              <a:buClr>
                <a:schemeClr val="dk2"/>
              </a:buClr>
              <a:buSzPct val="100000"/>
              <a:buFont typeface="Arial"/>
              <a:buChar char="●"/>
            </a:pPr>
            <a:r>
              <a:rPr lang="en"/>
              <a:t>Educate college students about what it means to do issue-based politics</a:t>
            </a:r>
          </a:p>
          <a:p>
            <a:pPr rtl="0" lvl="0" indent="-342900" marL="457200">
              <a:lnSpc>
                <a:spcPct val="90000"/>
              </a:lnSpc>
              <a:spcBef>
                <a:spcPts val="700"/>
              </a:spcBef>
              <a:buClr>
                <a:schemeClr val="dk2"/>
              </a:buClr>
              <a:buSzPct val="100000"/>
              <a:buFont typeface="Arial"/>
              <a:buChar char="●"/>
            </a:pPr>
            <a:r>
              <a:rPr lang="en"/>
              <a:t>Re-engage college students around politics</a:t>
            </a:r>
          </a:p>
          <a:p>
            <a:pPr rtl="0" lvl="0" indent="-342900" marL="457200">
              <a:lnSpc>
                <a:spcPct val="90000"/>
              </a:lnSpc>
              <a:spcBef>
                <a:spcPts val="700"/>
              </a:spcBef>
              <a:buClr>
                <a:schemeClr val="dk2"/>
              </a:buClr>
              <a:buSzPct val="100000"/>
              <a:buFont typeface="Arial"/>
              <a:buChar char="●"/>
            </a:pPr>
            <a:r>
              <a:rPr lang="en"/>
              <a:t>Give college students skills in order to be political and do political organizing</a:t>
            </a:r>
          </a:p>
          <a:p>
            <a:pPr rtl="0" lvl="0" indent="-342900" marL="457200">
              <a:lnSpc>
                <a:spcPct val="90000"/>
              </a:lnSpc>
              <a:spcBef>
                <a:spcPts val="700"/>
              </a:spcBef>
              <a:buClr>
                <a:schemeClr val="dk2"/>
              </a:buClr>
              <a:buSzPct val="100000"/>
              <a:buFont typeface="Arial"/>
              <a:buChar char="●"/>
            </a:pPr>
            <a:r>
              <a:rPr lang="en"/>
              <a:t>Give them a personal link to politics and then link it back to money and politics</a:t>
            </a:r>
          </a:p>
          <a:p>
            <a:pPr>
              <a:spcBef>
                <a:spcPts val="0"/>
              </a:spcBef>
              <a:buNone/>
            </a:pPr>
            <a:r>
              <a:t/>
            </a:r>
            <a:endParaRPr/>
          </a:p>
        </p:txBody>
      </p:sp>
      <p:pic>
        <p:nvPicPr>
          <p:cNvPr id="126" name="Shape 126"/>
          <p:cNvPicPr preferRelativeResize="0"/>
          <p:nvPr/>
        </p:nvPicPr>
        <p:blipFill>
          <a:blip r:embed="rId3">
            <a:alphaModFix/>
          </a:blip>
          <a:stretch>
            <a:fillRect/>
          </a:stretch>
        </p:blipFill>
        <p:spPr>
          <a:xfrm>
            <a:off y="0" x="5450125"/>
            <a:ext cy="1678375" cx="2552900"/>
          </a:xfrm>
          <a:prstGeom prst="rect">
            <a:avLst/>
          </a:prstGeom>
          <a:noFill/>
          <a:ln>
            <a:noFill/>
          </a:ln>
        </p:spPr>
      </p:pic>
      <p:pic>
        <p:nvPicPr>
          <p:cNvPr id="127" name="Shape 127"/>
          <p:cNvPicPr preferRelativeResize="0"/>
          <p:nvPr/>
        </p:nvPicPr>
        <p:blipFill>
          <a:blip r:embed="rId4">
            <a:alphaModFix/>
          </a:blip>
          <a:stretch>
            <a:fillRect/>
          </a:stretch>
        </p:blipFill>
        <p:spPr>
          <a:xfrm>
            <a:off y="18250" x="8003025"/>
            <a:ext cy="1660125" cx="11409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The Problem</a:t>
            </a:r>
          </a:p>
        </p:txBody>
      </p:sp>
      <p:sp>
        <p:nvSpPr>
          <p:cNvPr id="133" name="Shape 133"/>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a:lnSpc>
                <a:spcPct val="90000"/>
              </a:lnSpc>
              <a:spcBef>
                <a:spcPts val="800"/>
              </a:spcBef>
              <a:buNone/>
            </a:pPr>
            <a:r>
              <a:rPr b="1" sz="2400" lang="en"/>
              <a:t>Decision-makers are shaped by big donors and a small, elite group of campaign contributors. They want the power to create legislation. The common American is shut out of the process. </a:t>
            </a:r>
          </a:p>
          <a:p>
            <a:pPr rtl="0">
              <a:lnSpc>
                <a:spcPct val="90000"/>
              </a:lnSpc>
              <a:spcBef>
                <a:spcPts val="800"/>
              </a:spcBef>
              <a:buNone/>
            </a:pPr>
            <a:r>
              <a:t/>
            </a:r>
            <a:endParaRPr b="1" sz="2400"/>
          </a:p>
          <a:p>
            <a:pPr rtl="0" lvl="0">
              <a:lnSpc>
                <a:spcPct val="90000"/>
              </a:lnSpc>
              <a:spcBef>
                <a:spcPts val="800"/>
              </a:spcBef>
              <a:buNone/>
            </a:pPr>
            <a:r>
              <a:t/>
            </a:r>
            <a:endParaRPr b="1" sz="2400"/>
          </a:p>
        </p:txBody>
      </p:sp>
      <p:pic>
        <p:nvPicPr>
          <p:cNvPr id="134" name="Shape 134"/>
          <p:cNvPicPr preferRelativeResize="0"/>
          <p:nvPr/>
        </p:nvPicPr>
        <p:blipFill>
          <a:blip r:embed="rId3">
            <a:alphaModFix/>
          </a:blip>
          <a:stretch>
            <a:fillRect/>
          </a:stretch>
        </p:blipFill>
        <p:spPr>
          <a:xfrm>
            <a:off y="2575775" x="4499250"/>
            <a:ext cy="2448599" cx="28914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101100" x="457200"/>
            <a:ext cy="1013999" cx="7315499"/>
          </a:xfrm>
          <a:prstGeom prst="rect">
            <a:avLst/>
          </a:prstGeom>
        </p:spPr>
        <p:txBody>
          <a:bodyPr bIns="91425" rIns="91425" lIns="91425" tIns="91425" anchor="b" anchorCtr="0">
            <a:normAutofit/>
          </a:bodyPr>
          <a:lstStyle/>
          <a:p>
            <a:pPr>
              <a:spcBef>
                <a:spcPts val="0"/>
              </a:spcBef>
              <a:buNone/>
            </a:pPr>
            <a:r>
              <a:rPr lang="en"/>
              <a:t>The Problem (Continued)</a:t>
            </a:r>
          </a:p>
        </p:txBody>
      </p:sp>
      <p:sp>
        <p:nvSpPr>
          <p:cNvPr id="140" name="Shape 140"/>
          <p:cNvSpPr txBox="1"/>
          <p:nvPr>
            <p:ph idx="1" type="body"/>
          </p:nvPr>
        </p:nvSpPr>
        <p:spPr>
          <a:xfrm>
            <a:off y="1278525" x="457200"/>
            <a:ext cy="3802800" cx="8229600"/>
          </a:xfrm>
          <a:prstGeom prst="rect">
            <a:avLst/>
          </a:prstGeom>
        </p:spPr>
        <p:txBody>
          <a:bodyPr bIns="91425" rIns="91425" lIns="91425" tIns="91425" anchor="t" anchorCtr="0">
            <a:normAutofit/>
          </a:bodyPr>
          <a:lstStyle/>
          <a:p>
            <a:pPr rtl="0" lvl="0" indent="0" marL="0">
              <a:spcBef>
                <a:spcPts val="0"/>
              </a:spcBef>
              <a:buNone/>
            </a:pPr>
            <a:r>
              <a:rPr b="1" lang="en"/>
              <a:t>1. Only the wealthy or those with access to funds can run for election.</a:t>
            </a:r>
          </a:p>
          <a:p>
            <a:pPr rtl="0" lvl="0" indent="-342900" marL="457200">
              <a:spcBef>
                <a:spcPts val="0"/>
              </a:spcBef>
              <a:buClr>
                <a:schemeClr val="dk2"/>
              </a:buClr>
              <a:buSzPct val="100000"/>
              <a:buFont typeface="Arial"/>
              <a:buChar char="●"/>
            </a:pPr>
            <a:r>
              <a:rPr lang="en"/>
              <a:t>The cost of election campaigns has been rising incredibly fast. The 2012 campaign election was predicted to cost around $6 billion. </a:t>
            </a:r>
          </a:p>
          <a:p>
            <a:pPr rtl="0" lvl="0" indent="0" marL="0">
              <a:spcBef>
                <a:spcPts val="0"/>
              </a:spcBef>
              <a:buNone/>
            </a:pPr>
            <a:r>
              <a:rPr b="1" lang="en"/>
              <a:t>2. Money in campaigns is proportional to victory. </a:t>
            </a:r>
          </a:p>
          <a:p>
            <a:pPr rtl="0" lvl="0" indent="-342900" marL="457200">
              <a:spcBef>
                <a:spcPts val="0"/>
              </a:spcBef>
              <a:buClr>
                <a:schemeClr val="dk2"/>
              </a:buClr>
              <a:buSzPct val="100000"/>
              <a:buFont typeface="Arial"/>
              <a:buChar char="●"/>
            </a:pPr>
            <a:r>
              <a:rPr lang="en"/>
              <a:t>Winners outspent losers in 2012 Senate races by 4:1 (Center for Responsive Politics)</a:t>
            </a:r>
          </a:p>
          <a:p>
            <a:pPr rtl="0">
              <a:spcBef>
                <a:spcPts val="0"/>
              </a:spcBef>
              <a:buNone/>
            </a:pPr>
            <a:r>
              <a:rPr b="1" lang="en"/>
              <a:t>3. Contributions do not come from a large, diverse population.</a:t>
            </a:r>
          </a:p>
          <a:p>
            <a:pPr rtl="0" lvl="0" indent="-342900" marL="457200">
              <a:spcBef>
                <a:spcPts val="0"/>
              </a:spcBef>
              <a:buClr>
                <a:schemeClr val="dk2"/>
              </a:buClr>
              <a:buSzPct val="100000"/>
              <a:buFont typeface="Arial"/>
              <a:buChar char="●"/>
            </a:pPr>
            <a:r>
              <a:rPr lang="en"/>
              <a:t>About 80% of all the money donated in election campaigns comes from a tiny fraction--less than ½ to 1 percent--of the American people. These people are extremely wealthy and most have business interests before the legislature--not your typical citizen.</a:t>
            </a:r>
          </a:p>
          <a:p>
            <a:pPr rtl="0" lvl="0">
              <a:spcBef>
                <a:spcPts val="0"/>
              </a:spcBef>
              <a:buNone/>
            </a:pPr>
            <a:r>
              <a:rPr lang="en"/>
              <a:t>4. </a:t>
            </a:r>
            <a:r>
              <a:rPr b="1" lang="en"/>
              <a:t>Campaigns spend too much time chasing money. </a:t>
            </a:r>
            <a:r>
              <a:rPr lang="en"/>
              <a:t>As a result, they do not meet constituents and focus less on learning their issues.</a:t>
            </a:r>
          </a:p>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ph type="title"/>
          </p:nvPr>
        </p:nvSpPr>
        <p:spPr>
          <a:xfrm>
            <a:off y="101100" x="245475"/>
            <a:ext cy="1013999" cx="8011799"/>
          </a:xfrm>
          <a:prstGeom prst="rect">
            <a:avLst/>
          </a:prstGeom>
        </p:spPr>
        <p:txBody>
          <a:bodyPr bIns="91425" rIns="91425" lIns="91425" tIns="91425" anchor="b" anchorCtr="0">
            <a:normAutofit/>
          </a:bodyPr>
          <a:lstStyle/>
          <a:p>
            <a:pPr>
              <a:spcBef>
                <a:spcPts val="0"/>
              </a:spcBef>
              <a:buNone/>
            </a:pPr>
            <a:r>
              <a:rPr lang="en"/>
              <a:t>Private money &amp; other issues </a:t>
            </a:r>
          </a:p>
        </p:txBody>
      </p:sp>
      <p:sp>
        <p:nvSpPr>
          <p:cNvPr id="146" name="Shape 146"/>
          <p:cNvSpPr txBox="1"/>
          <p:nvPr>
            <p:ph idx="1" type="body"/>
          </p:nvPr>
        </p:nvSpPr>
        <p:spPr>
          <a:xfrm>
            <a:off y="1278516" x="457200"/>
            <a:ext cy="3630300" cx="8229600"/>
          </a:xfrm>
          <a:prstGeom prst="rect">
            <a:avLst/>
          </a:prstGeom>
        </p:spPr>
        <p:txBody>
          <a:bodyPr bIns="91425" rIns="91425" lIns="91425" tIns="91425" anchor="t" anchorCtr="0">
            <a:normAutofit/>
          </a:bodyPr>
          <a:lstStyle/>
          <a:p>
            <a:pPr rtl="0" lvl="0" indent="-330200" marL="457200">
              <a:spcBef>
                <a:spcPts val="0"/>
              </a:spcBef>
              <a:buClr>
                <a:schemeClr val="dk2"/>
              </a:buClr>
              <a:buSzPct val="100000"/>
              <a:buFont typeface="Arial"/>
              <a:buChar char="●"/>
            </a:pPr>
            <a:r>
              <a:rPr sz="1600" lang="en"/>
              <a:t>Big money in politics affects many large issues that many of us care about, including education, the environment, civil rights, women’s rights, and poverty.</a:t>
            </a:r>
          </a:p>
          <a:p>
            <a:pPr rtl="0" lvl="0" indent="-330200" marL="457200">
              <a:spcBef>
                <a:spcPts val="0"/>
              </a:spcBef>
              <a:buClr>
                <a:schemeClr val="dk2"/>
              </a:buClr>
              <a:buSzPct val="100000"/>
              <a:buFont typeface="Arial"/>
              <a:buChar char="●"/>
            </a:pPr>
            <a:r>
              <a:rPr sz="1600" lang="en"/>
              <a:t>How? Big money corporate donors and special interests who pay for election campaigns have priorities. Politicians are stuck paying them back rather than listening to the needs of ordinary citizens.  </a:t>
            </a:r>
          </a:p>
          <a:p>
            <a:pPr rtl="0" lvl="0" indent="-330200" marL="457200">
              <a:spcBef>
                <a:spcPts val="0"/>
              </a:spcBef>
              <a:buClr>
                <a:schemeClr val="dk2"/>
              </a:buClr>
              <a:buSzPct val="100000"/>
              <a:buFont typeface="Arial"/>
              <a:buChar char="●"/>
            </a:pPr>
            <a:r>
              <a:rPr sz="1600" lang="en"/>
              <a:t>Example: The environment. Contributions to Congressional campaigns in 2006 from pro-environmental organization totaled about $3 million. In contrast, representatives of the energy industry contributed $47 million. Who do you think politicians are going to listen to?</a:t>
            </a:r>
          </a:p>
          <a:p>
            <a:pPr rtl="0" lvl="0" indent="-330200" marL="457200">
              <a:spcBef>
                <a:spcPts val="0"/>
              </a:spcBef>
              <a:buClr>
                <a:schemeClr val="dk2"/>
              </a:buClr>
              <a:buSzPct val="100000"/>
              <a:buFont typeface="Arial"/>
              <a:buChar char="●"/>
            </a:pPr>
            <a:r>
              <a:rPr sz="1600" lang="en"/>
              <a:t>Example: Student Debt. In a political system in which money equals power, students – who are often shackled by debt and have little to no ability to make campaign contributions – have limited power. The current political structure does not provide incentives for lawmakers to fix the student debt and college cost crisis. </a:t>
            </a:r>
          </a:p>
          <a:p>
            <a:pPr rtl="0" lvl="0" indent="-330200" marL="457200">
              <a:spcBef>
                <a:spcPts val="0"/>
              </a:spcBef>
              <a:buClr>
                <a:schemeClr val="dk2"/>
              </a:buClr>
              <a:buSzPct val="100000"/>
              <a:buFont typeface="Arial"/>
              <a:buChar char="●"/>
            </a:pPr>
            <a:r>
              <a:rPr sz="1600" lang="en"/>
              <a:t>It’s the “Price We Pay”</a:t>
            </a:r>
          </a:p>
          <a:p>
            <a:pPr rtl="0" lvl="0">
              <a:spcBef>
                <a:spcPts val="0"/>
              </a:spcBef>
              <a:buNone/>
            </a:pPr>
            <a:r>
              <a:t/>
            </a:r>
            <a:endParaRPr/>
          </a:p>
          <a:p>
            <a:pPr rtl="0" lvl="0">
              <a:spcBef>
                <a:spcPts val="0"/>
              </a:spcBef>
              <a:buClr>
                <a:schemeClr val="dk1"/>
              </a:buClr>
              <a:buFont typeface="Arial"/>
              <a:buNone/>
            </a:pPr>
            <a:r>
              <a:t/>
            </a:r>
            <a:endParaRPr/>
          </a:p>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